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33"/>
  </p:notesMasterIdLst>
  <p:sldIdLst>
    <p:sldId id="257" r:id="rId3"/>
    <p:sldId id="290" r:id="rId4"/>
    <p:sldId id="292" r:id="rId5"/>
    <p:sldId id="371" r:id="rId6"/>
    <p:sldId id="370" r:id="rId7"/>
    <p:sldId id="372" r:id="rId8"/>
    <p:sldId id="374" r:id="rId9"/>
    <p:sldId id="375" r:id="rId10"/>
    <p:sldId id="377" r:id="rId11"/>
    <p:sldId id="378" r:id="rId12"/>
    <p:sldId id="380" r:id="rId13"/>
    <p:sldId id="382" r:id="rId14"/>
    <p:sldId id="400" r:id="rId15"/>
    <p:sldId id="383" r:id="rId16"/>
    <p:sldId id="384" r:id="rId17"/>
    <p:sldId id="386" r:id="rId18"/>
    <p:sldId id="401" r:id="rId19"/>
    <p:sldId id="387" r:id="rId20"/>
    <p:sldId id="402" r:id="rId21"/>
    <p:sldId id="388" r:id="rId22"/>
    <p:sldId id="403" r:id="rId23"/>
    <p:sldId id="390" r:id="rId24"/>
    <p:sldId id="391" r:id="rId25"/>
    <p:sldId id="392" r:id="rId26"/>
    <p:sldId id="394" r:id="rId27"/>
    <p:sldId id="395" r:id="rId28"/>
    <p:sldId id="396" r:id="rId29"/>
    <p:sldId id="398" r:id="rId30"/>
    <p:sldId id="399" r:id="rId31"/>
    <p:sldId id="40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17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45" autoAdjust="0"/>
    <p:restoredTop sz="86324" autoAdjust="0"/>
  </p:normalViewPr>
  <p:slideViewPr>
    <p:cSldViewPr>
      <p:cViewPr>
        <p:scale>
          <a:sx n="97" d="100"/>
          <a:sy n="97" d="100"/>
        </p:scale>
        <p:origin x="-658" y="-168"/>
      </p:cViewPr>
      <p:guideLst>
        <p:guide orient="horz" pos="2160"/>
        <p:guide pos="2880"/>
      </p:guideLst>
    </p:cSldViewPr>
  </p:slideViewPr>
  <p:outlineViewPr>
    <p:cViewPr>
      <p:scale>
        <a:sx n="33" d="100"/>
        <a:sy n="33" d="100"/>
      </p:scale>
      <p:origin x="0" y="-39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73E01-8A70-42FD-9E3A-A5F37715EAE0}" type="datetimeFigureOut">
              <a:rPr lang="en-US" smtClean="0"/>
              <a:pPr/>
              <a:t>4/2/18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DAB49B-0D38-4D2A-8993-175241E3C882}" type="slidenum">
              <a:rPr lang="en-US" smtClean="0"/>
              <a:pPr/>
              <a:t>‹#›</a:t>
            </a:fld>
            <a:endParaRPr lang="en-US" dirty="0"/>
          </a:p>
        </p:txBody>
      </p:sp>
    </p:spTree>
    <p:extLst>
      <p:ext uri="{BB962C8B-B14F-4D97-AF65-F5344CB8AC3E}">
        <p14:creationId xmlns:p14="http://schemas.microsoft.com/office/powerpoint/2010/main" val="55602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Interpersonal</a:t>
            </a:r>
            <a:r>
              <a:rPr lang="en-US" b="1" baseline="0" dirty="0" smtClean="0"/>
              <a:t> conflict: </a:t>
            </a:r>
            <a:r>
              <a:rPr lang="en-US" b="0" baseline="0" dirty="0" smtClean="0"/>
              <a:t>an expressed struggle between at least two interdependent people who perceive incompatible goals, scarce resources, or interferences in achievement of their goals</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3</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Dependent</a:t>
            </a:r>
            <a:r>
              <a:rPr lang="en-US" b="0" dirty="0" smtClean="0"/>
              <a:t> </a:t>
            </a:r>
            <a:r>
              <a:rPr lang="en-US" b="1" dirty="0" smtClean="0"/>
              <a:t>relationship</a:t>
            </a:r>
            <a:r>
              <a:rPr lang="en-US" b="0" dirty="0" smtClean="0"/>
              <a:t>: relationship in which one partner</a:t>
            </a:r>
            <a:r>
              <a:rPr lang="en-US" b="0" baseline="0" dirty="0" smtClean="0"/>
              <a:t> has a greater desire for the other to meet his or her needs</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13</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342900">
              <a:spcBef>
                <a:spcPts val="600"/>
              </a:spcBef>
            </a:pPr>
            <a:r>
              <a:rPr lang="en-US" b="1" i="0" dirty="0" smtClean="0">
                <a:ea typeface="ＭＳ Ｐゴシック" pitchFamily="34" charset="-128"/>
              </a:rPr>
              <a:t>Legitimate power: </a:t>
            </a:r>
            <a:r>
              <a:rPr lang="en-US" dirty="0" smtClean="0">
                <a:ea typeface="ＭＳ Ｐゴシック" pitchFamily="34" charset="-128"/>
              </a:rPr>
              <a:t>power that is </a:t>
            </a:r>
            <a:r>
              <a:rPr lang="en-US" b="1" i="0" dirty="0" smtClean="0">
                <a:ea typeface="ＭＳ Ｐゴシック" pitchFamily="34" charset="-128"/>
              </a:rPr>
              <a:t>Referent power</a:t>
            </a:r>
            <a:r>
              <a:rPr lang="en-US" dirty="0" smtClean="0">
                <a:ea typeface="ＭＳ Ｐゴシック" pitchFamily="34" charset="-128"/>
              </a:rPr>
              <a:t>: power that </a:t>
            </a:r>
          </a:p>
          <a:p>
            <a:pPr marL="285750" lvl="1" indent="-342900">
              <a:spcBef>
                <a:spcPts val="600"/>
              </a:spcBef>
            </a:pPr>
            <a:r>
              <a:rPr lang="en-US" b="1" i="0" dirty="0" smtClean="0">
                <a:ea typeface="ＭＳ Ｐゴシック" pitchFamily="34" charset="-128"/>
              </a:rPr>
              <a:t>Expert power: </a:t>
            </a:r>
            <a:r>
              <a:rPr lang="en-US" dirty="0" smtClean="0">
                <a:ea typeface="ＭＳ Ｐゴシック" pitchFamily="34" charset="-128"/>
              </a:rPr>
              <a:t>power </a:t>
            </a:r>
            <a:r>
              <a:rPr lang="en-US" b="1" dirty="0" smtClean="0">
                <a:ea typeface="ＭＳ Ｐゴシック" pitchFamily="34" charset="-128"/>
              </a:rPr>
              <a:t>Reward</a:t>
            </a:r>
            <a:r>
              <a:rPr lang="en-US" dirty="0" smtClean="0">
                <a:ea typeface="ＭＳ Ｐゴシック" pitchFamily="34" charset="-128"/>
              </a:rPr>
              <a:t> </a:t>
            </a:r>
            <a:r>
              <a:rPr lang="en-US" b="1" dirty="0" smtClean="0">
                <a:ea typeface="ＭＳ Ｐゴシック" pitchFamily="34" charset="-128"/>
              </a:rPr>
              <a:t>power</a:t>
            </a:r>
            <a:r>
              <a:rPr lang="en-US" dirty="0" smtClean="0">
                <a:ea typeface="ＭＳ Ｐゴシック" pitchFamily="34" charset="-128"/>
              </a:rPr>
              <a:t>:</a:t>
            </a:r>
            <a:r>
              <a:rPr lang="en-US" baseline="0" dirty="0" smtClean="0">
                <a:ea typeface="ＭＳ Ｐゴシック" pitchFamily="34" charset="-128"/>
              </a:rPr>
              <a:t> power </a:t>
            </a:r>
            <a:r>
              <a:rPr lang="en-US" b="1" baseline="0" dirty="0" smtClean="0">
                <a:ea typeface="ＭＳ Ｐゴシック" pitchFamily="34" charset="-128"/>
              </a:rPr>
              <a:t>Coercive</a:t>
            </a:r>
            <a:r>
              <a:rPr lang="en-US" baseline="0" dirty="0" smtClean="0">
                <a:ea typeface="ＭＳ Ｐゴシック" pitchFamily="34" charset="-128"/>
              </a:rPr>
              <a:t> </a:t>
            </a:r>
            <a:r>
              <a:rPr lang="en-US" b="1" baseline="0" dirty="0" smtClean="0">
                <a:ea typeface="ＭＳ Ｐゴシック" pitchFamily="34" charset="-128"/>
              </a:rPr>
              <a:t>power</a:t>
            </a:r>
            <a:r>
              <a:rPr lang="en-US" baseline="0" dirty="0" smtClean="0">
                <a:ea typeface="ＭＳ Ｐゴシック" pitchFamily="34" charset="-128"/>
              </a:rPr>
              <a:t>: power </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14</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Compliance</a:t>
            </a:r>
            <a:r>
              <a:rPr lang="en-US" b="0" dirty="0" smtClean="0"/>
              <a:t> </a:t>
            </a:r>
            <a:r>
              <a:rPr lang="en-US" b="1" dirty="0" smtClean="0"/>
              <a:t>gaining</a:t>
            </a:r>
            <a:r>
              <a:rPr lang="en-US" b="0" dirty="0" smtClean="0"/>
              <a:t>: </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15</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Conflict management styles</a:t>
            </a:r>
            <a:r>
              <a:rPr lang="en-US" dirty="0" smtClean="0"/>
              <a:t>: consistent patters or approaches people use to manage disagreements with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16</a:t>
            </a:fld>
            <a:endParaRPr lang="en-US" dirty="0"/>
          </a:p>
        </p:txBody>
      </p:sp>
    </p:spTree>
    <p:extLst>
      <p:ext uri="{BB962C8B-B14F-4D97-AF65-F5344CB8AC3E}">
        <p14:creationId xmlns:p14="http://schemas.microsoft.com/office/powerpoint/2010/main" val="129997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Conflict management styles</a:t>
            </a:r>
            <a:r>
              <a:rPr lang="en-US" dirty="0" smtClean="0"/>
              <a:t>: consistent patters or approaches people use to manage disagreements with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17</a:t>
            </a:fld>
            <a:endParaRPr lang="en-US" dirty="0"/>
          </a:p>
        </p:txBody>
      </p:sp>
    </p:spTree>
    <p:extLst>
      <p:ext uri="{BB962C8B-B14F-4D97-AF65-F5344CB8AC3E}">
        <p14:creationId xmlns:p14="http://schemas.microsoft.com/office/powerpoint/2010/main" val="715912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Avoidance</a:t>
            </a:r>
            <a:r>
              <a:rPr lang="en-US" dirty="0" smtClean="0"/>
              <a:t>: conflict management</a:t>
            </a:r>
            <a:r>
              <a:rPr lang="en-US" baseline="0" dirty="0" smtClean="0"/>
              <a:t> style that involves backing off and trying to side-step conflict</a:t>
            </a:r>
          </a:p>
          <a:p>
            <a:r>
              <a:rPr lang="en-US" b="1" baseline="0" dirty="0" smtClean="0"/>
              <a:t>Demand-withdrawal</a:t>
            </a:r>
            <a:r>
              <a:rPr lang="en-US" baseline="0" dirty="0" smtClean="0"/>
              <a:t> </a:t>
            </a:r>
            <a:r>
              <a:rPr lang="en-US" b="1" baseline="0" dirty="0" smtClean="0"/>
              <a:t>pattern of conflict management</a:t>
            </a:r>
            <a:r>
              <a:rPr lang="en-US" baseline="0" dirty="0" smtClean="0"/>
              <a:t>: pattern in which one person makes a demand and the other person avoids conflict by changing the subject or walking away</a:t>
            </a:r>
          </a:p>
          <a:p>
            <a:r>
              <a:rPr lang="en-US" b="1" baseline="0" dirty="0" smtClean="0"/>
              <a:t>Accommodation: </a:t>
            </a:r>
            <a:r>
              <a:rPr lang="en-US" baseline="0" dirty="0" smtClean="0"/>
              <a:t>conflict management style that involves giving in to the demands of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Avoidance</a:t>
            </a:r>
            <a:r>
              <a:rPr lang="en-US" dirty="0" smtClean="0"/>
              <a:t>: conflict management</a:t>
            </a:r>
            <a:r>
              <a:rPr lang="en-US" baseline="0" dirty="0" smtClean="0"/>
              <a:t> style that involves backing off and trying to side-step conflict</a:t>
            </a:r>
          </a:p>
          <a:p>
            <a:r>
              <a:rPr lang="en-US" b="1" baseline="0" dirty="0" smtClean="0"/>
              <a:t>Demand-withdrawal</a:t>
            </a:r>
            <a:r>
              <a:rPr lang="en-US" baseline="0" dirty="0" smtClean="0"/>
              <a:t> </a:t>
            </a:r>
            <a:r>
              <a:rPr lang="en-US" b="1" baseline="0" dirty="0" smtClean="0"/>
              <a:t>pattern of conflict management</a:t>
            </a:r>
            <a:r>
              <a:rPr lang="en-US" baseline="0" dirty="0" smtClean="0"/>
              <a:t>: pattern in which one person makes a demand and the other person avoids conflict by changing the subject or walking away</a:t>
            </a:r>
          </a:p>
          <a:p>
            <a:r>
              <a:rPr lang="en-US" b="1" baseline="0" dirty="0" smtClean="0"/>
              <a:t>Accommodation: </a:t>
            </a:r>
            <a:r>
              <a:rPr lang="en-US" baseline="0" dirty="0" smtClean="0"/>
              <a:t>conflict management style that involves giving in to the demands of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19</a:t>
            </a:fld>
            <a:endParaRPr lang="en-US" dirty="0"/>
          </a:p>
        </p:txBody>
      </p:sp>
    </p:spTree>
    <p:extLst>
      <p:ext uri="{BB962C8B-B14F-4D97-AF65-F5344CB8AC3E}">
        <p14:creationId xmlns:p14="http://schemas.microsoft.com/office/powerpoint/2010/main" val="2085268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Competition</a:t>
            </a:r>
            <a:r>
              <a:rPr lang="en-US" b="0" dirty="0" smtClean="0"/>
              <a:t>: stresses winning a conflict at the expense of the other person</a:t>
            </a:r>
          </a:p>
          <a:p>
            <a:r>
              <a:rPr lang="en-US" b="1" dirty="0" smtClean="0"/>
              <a:t>Compromise: </a:t>
            </a:r>
            <a:r>
              <a:rPr lang="en-US" b="0" dirty="0" smtClean="0"/>
              <a:t>attempts to</a:t>
            </a:r>
            <a:r>
              <a:rPr lang="en-US" b="0" baseline="0" dirty="0" smtClean="0"/>
              <a:t> find the middle ground in a conflict</a:t>
            </a:r>
          </a:p>
          <a:p>
            <a:r>
              <a:rPr lang="en-US" b="1" baseline="0" dirty="0" smtClean="0"/>
              <a:t>Collaboration: </a:t>
            </a:r>
            <a:r>
              <a:rPr lang="en-US" b="0" baseline="0" dirty="0" smtClean="0"/>
              <a:t>uses other-oriented strategies to achieve a solution for all involved</a:t>
            </a:r>
            <a:endParaRPr lang="en-US" b="0" dirty="0" smtClean="0"/>
          </a:p>
        </p:txBody>
      </p:sp>
      <p:sp>
        <p:nvSpPr>
          <p:cNvPr id="4" name="Slide Number Placeholder 3"/>
          <p:cNvSpPr>
            <a:spLocks noGrp="1"/>
          </p:cNvSpPr>
          <p:nvPr>
            <p:ph type="sldNum" sz="quarter" idx="10"/>
          </p:nvPr>
        </p:nvSpPr>
        <p:spPr/>
        <p:txBody>
          <a:bodyPr/>
          <a:lstStyle/>
          <a:p>
            <a:fld id="{64DAB49B-0D38-4D2A-8993-175241E3C882}" type="slidenum">
              <a:rPr lang="en-US" smtClean="0"/>
              <a:pPr/>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Competition</a:t>
            </a:r>
            <a:r>
              <a:rPr lang="en-US" b="0" dirty="0" smtClean="0"/>
              <a:t>: stresses winning a conflict at the expense of the other person</a:t>
            </a:r>
          </a:p>
          <a:p>
            <a:r>
              <a:rPr lang="en-US" b="1" dirty="0" smtClean="0"/>
              <a:t>Compromise: </a:t>
            </a:r>
            <a:r>
              <a:rPr lang="en-US" b="0" dirty="0" smtClean="0"/>
              <a:t>attempts to</a:t>
            </a:r>
            <a:r>
              <a:rPr lang="en-US" b="0" baseline="0" dirty="0" smtClean="0"/>
              <a:t> find the middle ground in a conflict</a:t>
            </a:r>
          </a:p>
          <a:p>
            <a:r>
              <a:rPr lang="en-US" b="1" baseline="0" dirty="0" smtClean="0"/>
              <a:t>Collaboration: </a:t>
            </a:r>
            <a:r>
              <a:rPr lang="en-US" b="0" baseline="0" dirty="0" smtClean="0"/>
              <a:t>uses other-oriented strategies to achieve a solution for all involved</a:t>
            </a:r>
            <a:endParaRPr lang="en-US" b="0" dirty="0" smtClean="0"/>
          </a:p>
        </p:txBody>
      </p:sp>
      <p:sp>
        <p:nvSpPr>
          <p:cNvPr id="4" name="Slide Number Placeholder 3"/>
          <p:cNvSpPr>
            <a:spLocks noGrp="1"/>
          </p:cNvSpPr>
          <p:nvPr>
            <p:ph type="sldNum" sz="quarter" idx="10"/>
          </p:nvPr>
        </p:nvSpPr>
        <p:spPr/>
        <p:txBody>
          <a:bodyPr/>
          <a:lstStyle/>
          <a:p>
            <a:fld id="{64DAB49B-0D38-4D2A-8993-175241E3C882}" type="slidenum">
              <a:rPr lang="en-US" smtClean="0"/>
              <a:pPr/>
              <a:t>21</a:t>
            </a:fld>
            <a:endParaRPr lang="en-US" dirty="0"/>
          </a:p>
        </p:txBody>
      </p:sp>
    </p:spTree>
    <p:extLst>
      <p:ext uri="{BB962C8B-B14F-4D97-AF65-F5344CB8AC3E}">
        <p14:creationId xmlns:p14="http://schemas.microsoft.com/office/powerpoint/2010/main" val="395204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Gunny-sacking: dredging up old problems and issues from the past to use them against your partner</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altLang="en-US" b="1" i="0" dirty="0" smtClean="0">
                <a:ea typeface="ＭＳ Ｐゴシック" pitchFamily="34" charset="-128"/>
              </a:rPr>
              <a:t>Interdependent: </a:t>
            </a:r>
            <a:r>
              <a:rPr lang="en-US" altLang="en-US" dirty="0" smtClean="0">
                <a:ea typeface="ＭＳ Ｐゴシック" pitchFamily="34" charset="-128"/>
              </a:rPr>
              <a:t>dependent on each other; one person’s actions affect the other person</a:t>
            </a:r>
          </a:p>
          <a:p>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4</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 language</a:t>
            </a:r>
            <a:r>
              <a:rPr lang="en-US" dirty="0" smtClean="0"/>
              <a:t>:</a:t>
            </a:r>
            <a:r>
              <a:rPr lang="en-US" baseline="0" dirty="0" smtClean="0"/>
              <a:t> statements that use the word I to express how a speaker is feeling</a:t>
            </a:r>
          </a:p>
          <a:p>
            <a:r>
              <a:rPr lang="en-US" baseline="0" dirty="0" smtClean="0"/>
              <a:t>“</a:t>
            </a:r>
            <a:r>
              <a:rPr lang="en-US" b="1" baseline="0" dirty="0" smtClean="0"/>
              <a:t>But</a:t>
            </a:r>
            <a:r>
              <a:rPr lang="en-US" baseline="0" dirty="0" smtClean="0"/>
              <a:t>” </a:t>
            </a:r>
            <a:r>
              <a:rPr lang="en-US" b="1" baseline="0" dirty="0" smtClean="0"/>
              <a:t>messages:</a:t>
            </a:r>
            <a:r>
              <a:rPr lang="en-US" baseline="0" dirty="0" smtClean="0"/>
              <a:t> statements using the word but that may communicate that whatever you’ve said prior to but is not really true</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27</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Face</a:t>
            </a:r>
            <a:r>
              <a:rPr lang="en-US" dirty="0" smtClean="0"/>
              <a:t>: a person’s positive perception of himself or herself</a:t>
            </a:r>
            <a:r>
              <a:rPr lang="en-US" baseline="0" dirty="0" smtClean="0"/>
              <a:t> in interactions with others</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29</a:t>
            </a:fld>
            <a:endParaRPr lang="en-US" dirty="0"/>
          </a:p>
        </p:txBody>
      </p:sp>
    </p:spTree>
    <p:extLst>
      <p:ext uri="{BB962C8B-B14F-4D97-AF65-F5344CB8AC3E}">
        <p14:creationId xmlns:p14="http://schemas.microsoft.com/office/powerpoint/2010/main" val="325329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30</a:t>
            </a:fld>
            <a:endParaRPr lang="en-US" dirty="0"/>
          </a:p>
        </p:txBody>
      </p:sp>
    </p:spTree>
    <p:extLst>
      <p:ext uri="{BB962C8B-B14F-4D97-AF65-F5344CB8AC3E}">
        <p14:creationId xmlns:p14="http://schemas.microsoft.com/office/powerpoint/2010/main" val="2178206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Conflict</a:t>
            </a:r>
            <a:r>
              <a:rPr lang="en-US" b="0" dirty="0" smtClean="0"/>
              <a:t> </a:t>
            </a:r>
            <a:r>
              <a:rPr lang="en-US" b="1" dirty="0" smtClean="0"/>
              <a:t>trigger</a:t>
            </a:r>
            <a:r>
              <a:rPr lang="en-US" b="0" dirty="0" smtClean="0"/>
              <a:t>: a perceived cause of conflict </a:t>
            </a:r>
          </a:p>
          <a:p>
            <a:r>
              <a:rPr lang="en-US" b="1" dirty="0" smtClean="0"/>
              <a:t>Dialectical</a:t>
            </a:r>
            <a:r>
              <a:rPr lang="en-US" b="0" dirty="0" smtClean="0"/>
              <a:t> </a:t>
            </a:r>
            <a:r>
              <a:rPr lang="en-US" b="1" dirty="0" smtClean="0"/>
              <a:t>tension</a:t>
            </a:r>
            <a:r>
              <a:rPr lang="en-US" b="0" dirty="0" smtClean="0"/>
              <a:t>: tension arising from a person’s need for two things at the same time</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6</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Constructive</a:t>
            </a:r>
            <a:r>
              <a:rPr lang="en-US" b="1" baseline="0" dirty="0" smtClean="0"/>
              <a:t> conflict</a:t>
            </a:r>
            <a:r>
              <a:rPr lang="en-US" b="0" baseline="0" dirty="0" smtClean="0"/>
              <a:t>: conflict that helps build new insights and establishes new patterns in a relationship</a:t>
            </a:r>
          </a:p>
          <a:p>
            <a:r>
              <a:rPr lang="en-US" b="1" baseline="0" dirty="0" smtClean="0"/>
              <a:t>Destructive</a:t>
            </a:r>
            <a:r>
              <a:rPr lang="en-US" b="0" baseline="0" dirty="0" smtClean="0"/>
              <a:t> </a:t>
            </a:r>
            <a:r>
              <a:rPr lang="en-US" b="1" baseline="0" dirty="0" smtClean="0"/>
              <a:t>conflict</a:t>
            </a:r>
            <a:r>
              <a:rPr lang="en-US" b="0" baseline="0" dirty="0" smtClean="0"/>
              <a:t>: conflict that dismantles rather than strengthens relationships</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7</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8</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9</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Pseudoconflict</a:t>
            </a:r>
            <a:r>
              <a:rPr lang="en-US" b="0" dirty="0" smtClean="0"/>
              <a:t>: conflict</a:t>
            </a:r>
            <a:r>
              <a:rPr lang="en-US" b="0" baseline="0" dirty="0" smtClean="0"/>
              <a:t> triggered by a lack of understanding and miscommunication</a:t>
            </a:r>
          </a:p>
          <a:p>
            <a:r>
              <a:rPr lang="en-US" b="1" baseline="0" dirty="0" smtClean="0"/>
              <a:t>Simple conflict</a:t>
            </a:r>
            <a:r>
              <a:rPr lang="en-US" b="0" baseline="0" dirty="0" smtClean="0"/>
              <a:t>: conflict that stems from different ideas, definitions, perceptions, or goals</a:t>
            </a:r>
          </a:p>
          <a:p>
            <a:r>
              <a:rPr lang="en-US" b="1" baseline="0" dirty="0" smtClean="0"/>
              <a:t>Ego conflict</a:t>
            </a:r>
            <a:r>
              <a:rPr lang="en-US" b="0" baseline="0" dirty="0" smtClean="0"/>
              <a:t>: conflict in which the original issue is ignored as partners attack each other’s self esteem</a:t>
            </a:r>
            <a:endParaRPr lang="en-US" b="0" dirty="0"/>
          </a:p>
        </p:txBody>
      </p:sp>
      <p:sp>
        <p:nvSpPr>
          <p:cNvPr id="4" name="Slide Number Placeholder 3"/>
          <p:cNvSpPr>
            <a:spLocks noGrp="1"/>
          </p:cNvSpPr>
          <p:nvPr>
            <p:ph type="sldNum" sz="quarter" idx="10"/>
          </p:nvPr>
        </p:nvSpPr>
        <p:spPr/>
        <p:txBody>
          <a:bodyPr/>
          <a:lstStyle/>
          <a:p>
            <a:fld id="{20451F97-D74C-431A-9B76-F06A4761E26E}" type="slidenum">
              <a:rPr lang="en-US" smtClean="0"/>
              <a:pPr/>
              <a:t>10</a:t>
            </a:fld>
            <a:endParaRPr lang="en-US" dirty="0"/>
          </a:p>
        </p:txBody>
      </p:sp>
    </p:spTree>
    <p:extLst>
      <p:ext uri="{BB962C8B-B14F-4D97-AF65-F5344CB8AC3E}">
        <p14:creationId xmlns:p14="http://schemas.microsoft.com/office/powerpoint/2010/main" val="17572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Pseudoconflict</a:t>
            </a:r>
            <a:r>
              <a:rPr lang="en-US" dirty="0" smtClean="0"/>
              <a:t>: conflict triggered</a:t>
            </a:r>
            <a:r>
              <a:rPr lang="en-US" baseline="0" dirty="0" smtClean="0"/>
              <a:t> by a lack of understanding and miscommunication</a:t>
            </a:r>
            <a:endParaRPr lang="en-US" dirty="0"/>
          </a:p>
        </p:txBody>
      </p:sp>
      <p:sp>
        <p:nvSpPr>
          <p:cNvPr id="4" name="Slide Number Placeholder 3"/>
          <p:cNvSpPr>
            <a:spLocks noGrp="1"/>
          </p:cNvSpPr>
          <p:nvPr>
            <p:ph type="sldNum" sz="quarter" idx="10"/>
          </p:nvPr>
        </p:nvSpPr>
        <p:spPr/>
        <p:txBody>
          <a:bodyPr/>
          <a:lstStyle/>
          <a:p>
            <a:fld id="{64DAB49B-0D38-4D2A-8993-175241E3C882}" type="slidenum">
              <a:rPr lang="en-US" smtClean="0"/>
              <a:pPr/>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00B0F0"/>
                </a:solidFill>
              </a:rPr>
              <a:t>Interpersonal</a:t>
            </a:r>
            <a:r>
              <a:rPr lang="en-US" b="0" baseline="0" dirty="0" smtClean="0">
                <a:solidFill>
                  <a:srgbClr val="00B0F0"/>
                </a:solidFill>
              </a:rPr>
              <a:t> </a:t>
            </a:r>
            <a:r>
              <a:rPr lang="en-US" b="1" baseline="0" dirty="0" smtClean="0">
                <a:solidFill>
                  <a:srgbClr val="00B0F0"/>
                </a:solidFill>
              </a:rPr>
              <a:t>power</a:t>
            </a:r>
            <a:r>
              <a:rPr lang="en-US" b="0" baseline="0" dirty="0" smtClean="0">
                <a:solidFill>
                  <a:srgbClr val="00B0F0"/>
                </a:solidFill>
              </a:rPr>
              <a:t>: degree to which a person is able to influence his or her partner</a:t>
            </a:r>
            <a:endParaRPr lang="en-US" b="0" dirty="0">
              <a:solidFill>
                <a:srgbClr val="00B0F0"/>
              </a:solidFill>
            </a:endParaRPr>
          </a:p>
        </p:txBody>
      </p:sp>
      <p:sp>
        <p:nvSpPr>
          <p:cNvPr id="4" name="Slide Number Placeholder 3"/>
          <p:cNvSpPr>
            <a:spLocks noGrp="1"/>
          </p:cNvSpPr>
          <p:nvPr>
            <p:ph type="sldNum" sz="quarter" idx="10"/>
          </p:nvPr>
        </p:nvSpPr>
        <p:spPr/>
        <p:txBody>
          <a:bodyPr/>
          <a:lstStyle/>
          <a:p>
            <a:fld id="{20451F97-D74C-431A-9B76-F06A4761E26E}" type="slidenum">
              <a:rPr lang="en-US" smtClean="0"/>
              <a:pPr/>
              <a:t>12</a:t>
            </a:fld>
            <a:endParaRPr lang="en-US" dirty="0"/>
          </a:p>
        </p:txBody>
      </p:sp>
    </p:spTree>
    <p:extLst>
      <p:ext uri="{BB962C8B-B14F-4D97-AF65-F5344CB8AC3E}">
        <p14:creationId xmlns:p14="http://schemas.microsoft.com/office/powerpoint/2010/main" val="17572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44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4"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 y="1600200"/>
            <a:ext cx="3645309" cy="4520183"/>
          </a:xfrm>
          <a:prstGeom prst="rect">
            <a:avLst/>
          </a:prstGeom>
          <a:ln>
            <a:solidFill>
              <a:schemeClr val="tx1"/>
            </a:solidFill>
          </a:ln>
        </p:spPr>
      </p:pic>
    </p:spTree>
    <p:extLst>
      <p:ext uri="{BB962C8B-B14F-4D97-AF65-F5344CB8AC3E}">
        <p14:creationId xmlns:p14="http://schemas.microsoft.com/office/powerpoint/2010/main" val="380605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2550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a:latin typeface="Arial" panose="020B0604020202020204" pitchFamily="34" charset="0"/>
                <a:cs typeface="Arial" panose="020B0604020202020204" pitchFamily="34" charset="0"/>
              </a:defRPr>
            </a:lvl2pPr>
            <a:lvl3pPr marL="1143000" indent="-228600">
              <a:buFont typeface="Arial" panose="020B0604020202020204" pitchFamily="34" charset="0"/>
              <a:buChar char="•"/>
              <a:defRPr>
                <a:latin typeface="Arial" panose="020B0604020202020204" pitchFamily="34" charset="0"/>
                <a:cs typeface="Arial" panose="020B0604020202020204" pitchFamily="34" charset="0"/>
              </a:defRPr>
            </a:lvl3pPr>
            <a:lvl4pPr marL="1600200" indent="-228600">
              <a:buFont typeface="Arial" panose="020B0604020202020204" pitchFamily="34" charset="0"/>
              <a:buChar char="•"/>
              <a:defRPr>
                <a:latin typeface="Arial" panose="020B0604020202020204" pitchFamily="34" charset="0"/>
                <a:cs typeface="Arial" panose="020B0604020202020204" pitchFamily="34" charset="0"/>
              </a:defRPr>
            </a:lvl4pPr>
            <a:lvl5pPr marL="2057400" indent="-22860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4140190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67804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5718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9067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3758911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6431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EA71BB-F166-457D-824C-4683A02A486E}" type="datetimeFigureOut">
              <a:rPr lang="en-US" smtClean="0"/>
              <a:pPr/>
              <a:t>4/2/18</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4A28207B-0906-41D1-A0F3-2D9ADD17E136}" type="slidenum">
              <a:rPr lang="en-US" smtClean="0"/>
              <a:pPr/>
              <a:t>‹#›</a:t>
            </a:fld>
            <a:endParaRPr lang="en-US" dirty="0"/>
          </a:p>
        </p:txBody>
      </p:sp>
    </p:spTree>
    <p:extLst>
      <p:ext uri="{BB962C8B-B14F-4D97-AF65-F5344CB8AC3E}">
        <p14:creationId xmlns:p14="http://schemas.microsoft.com/office/powerpoint/2010/main" val="29421055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image" Target="../media/image2.emf"/><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37650" cy="457200"/>
            <a:chOff x="0" y="6511925"/>
            <a:chExt cx="9137650" cy="430213"/>
          </a:xfrm>
          <a:solidFill>
            <a:schemeClr val="accent2">
              <a:lumMod val="75000"/>
            </a:schemeClr>
          </a:solidFill>
        </p:grpSpPr>
        <p:pic>
          <p:nvPicPr>
            <p:cNvPr id="8" name="Always Learning Logo" descr="Pearson: Always Learning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0" y="6511926"/>
              <a:ext cx="1660525" cy="43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earson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Copyright" descr="Copyright 2015, 2012, 2009"/>
            <p:cNvSpPr txBox="1">
              <a:spLocks noChangeArrowheads="1"/>
            </p:cNvSpPr>
            <p:nvPr/>
          </p:nvSpPr>
          <p:spPr bwMode="auto">
            <a:xfrm>
              <a:off x="1600200" y="6511926"/>
              <a:ext cx="6130132"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ctr">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
        <p:nvSpPr>
          <p:cNvPr id="13" name="Title 10"/>
          <p:cNvSpPr txBox="1">
            <a:spLocks/>
          </p:cNvSpPr>
          <p:nvPr/>
        </p:nvSpPr>
        <p:spPr>
          <a:xfrm>
            <a:off x="457200" y="215372"/>
            <a:ext cx="8229600" cy="601058"/>
          </a:xfrm>
          <a:prstGeom prst="rect">
            <a:avLst/>
          </a:prstGeom>
        </p:spPr>
        <p:txBody>
          <a:bodyPr anchor="t"/>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solidFill>
                  <a:schemeClr val="bg1"/>
                </a:solidFill>
                <a:latin typeface="Arial" panose="020B0604020202020204" pitchFamily="34" charset="0"/>
                <a:cs typeface="Arial" panose="020B0604020202020204" pitchFamily="34" charset="0"/>
              </a:rPr>
              <a:t>Interpersonal Communication</a:t>
            </a:r>
            <a:endParaRPr lang="en-US" dirty="0">
              <a:solidFill>
                <a:schemeClr val="bg1"/>
              </a:solidFill>
              <a:latin typeface="Arial" panose="020B0604020202020204" pitchFamily="34" charset="0"/>
              <a:cs typeface="Arial" panose="020B0604020202020204" pitchFamily="34" charset="0"/>
            </a:endParaRPr>
          </a:p>
        </p:txBody>
      </p:sp>
      <p:sp>
        <p:nvSpPr>
          <p:cNvPr id="14" name="Text Placeholder 6"/>
          <p:cNvSpPr txBox="1">
            <a:spLocks/>
          </p:cNvSpPr>
          <p:nvPr/>
        </p:nvSpPr>
        <p:spPr>
          <a:xfrm>
            <a:off x="457200" y="816430"/>
            <a:ext cx="8229600" cy="478970"/>
          </a:xfrm>
          <a:prstGeom prst="rect">
            <a:avLst/>
          </a:prstGeom>
        </p:spPr>
        <p:txBody>
          <a:bodyPr>
            <a:noAutofit/>
          </a:bodyPr>
          <a:lstStyle>
            <a:lvl1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1pPr>
            <a:lvl2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2pPr>
            <a:lvl3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3pPr>
            <a:lvl4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4pPr>
            <a:lvl5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5pPr>
            <a:lvl6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6pPr>
            <a:lvl7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7pPr>
            <a:lvl8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8pPr>
            <a:lvl9pPr marL="0" indent="0" algn="l" defTabSz="914400" rtl="0" eaLnBrk="1" latinLnBrk="0" hangingPunct="1">
              <a:spcBef>
                <a:spcPts val="0"/>
              </a:spcBef>
              <a:buFont typeface="Arial" panose="020B0604020202020204" pitchFamily="34" charset="0"/>
              <a:buNone/>
              <a:defRPr sz="2400" kern="1200">
                <a:solidFill>
                  <a:schemeClr val="bg1"/>
                </a:solidFill>
                <a:latin typeface="+mn-lt"/>
                <a:ea typeface="+mn-ea"/>
                <a:cs typeface="+mn-cs"/>
              </a:defRPr>
            </a:lvl9pPr>
          </a:lstStyle>
          <a:p>
            <a:r>
              <a:rPr lang="en-US" dirty="0" smtClean="0">
                <a:latin typeface="Arial" panose="020B0604020202020204" pitchFamily="34" charset="0"/>
                <a:cs typeface="Arial" panose="020B0604020202020204" pitchFamily="34" charset="0"/>
              </a:rPr>
              <a:t>Eighth Edition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177032"/>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p:nvSpPr>
        <p:spPr bwMode="white">
          <a:xfrm>
            <a:off x="0" y="0"/>
            <a:ext cx="9144000" cy="1371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7" name="Group 6"/>
          <p:cNvGrpSpPr/>
          <p:nvPr/>
        </p:nvGrpSpPr>
        <p:grpSpPr>
          <a:xfrm>
            <a:off x="0" y="6400800"/>
            <a:ext cx="9144000" cy="457200"/>
            <a:chOff x="0" y="6511925"/>
            <a:chExt cx="9137650" cy="430213"/>
          </a:xfrm>
          <a:solidFill>
            <a:schemeClr val="accent2">
              <a:lumMod val="75000"/>
            </a:schemeClr>
          </a:solidFill>
        </p:grpSpPr>
        <p:pic>
          <p:nvPicPr>
            <p:cNvPr id="8" name="Pear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black">
            <a:xfrm>
              <a:off x="7696200" y="6511925"/>
              <a:ext cx="1441450" cy="430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Copyright" descr="Copyright 2015, 2012, 2009"/>
            <p:cNvSpPr txBox="1">
              <a:spLocks noChangeArrowheads="1"/>
            </p:cNvSpPr>
            <p:nvPr/>
          </p:nvSpPr>
          <p:spPr bwMode="auto">
            <a:xfrm>
              <a:off x="0" y="6511926"/>
              <a:ext cx="7696200" cy="430212"/>
            </a:xfrm>
            <a:prstGeom prst="rect">
              <a:avLst/>
            </a:prstGeom>
            <a:grpFill/>
            <a:ln w="9525">
              <a:noFill/>
              <a:miter lim="800000"/>
              <a:headEnd/>
              <a:tailEnd/>
            </a:ln>
          </p:spPr>
          <p:txBody>
            <a:bodyPr lIns="0" tIns="0" rIns="0" bIns="0" anchor="ctr"/>
            <a:lstStyle>
              <a:lvl1pPr eaLnBrk="0" hangingPunct="0">
                <a:defRPr sz="2400">
                  <a:solidFill>
                    <a:schemeClr val="tx1"/>
                  </a:solidFill>
                  <a:latin typeface="Arial" panose="020B0604020202020204" pitchFamily="34" charset="0"/>
                </a:defRPr>
              </a:lvl1pPr>
              <a:lvl2pPr marL="37931725" indent="-37474525" eaLnBrk="0" hangingPunct="0">
                <a:defRPr sz="2400">
                  <a:solidFill>
                    <a:schemeClr val="tx1"/>
                  </a:solidFill>
                  <a:latin typeface="Arial" panose="020B0604020202020204" pitchFamily="34" charset="0"/>
                </a:defRPr>
              </a:lvl2pPr>
              <a:lvl3pPr eaLnBrk="0" hangingPunct="0">
                <a:defRPr sz="2400">
                  <a:solidFill>
                    <a:schemeClr val="tx1"/>
                  </a:solidFill>
                  <a:latin typeface="Arial" panose="020B0604020202020204" pitchFamily="34" charset="0"/>
                </a:defRPr>
              </a:lvl3pPr>
              <a:lvl4pPr eaLnBrk="0" hangingPunct="0">
                <a:defRPr sz="2400">
                  <a:solidFill>
                    <a:schemeClr val="tx1"/>
                  </a:solidFill>
                  <a:latin typeface="Arial" panose="020B0604020202020204" pitchFamily="34" charset="0"/>
                </a:defRPr>
              </a:lvl4pPr>
              <a:lvl5pPr eaLnBrk="0" hangingPunct="0">
                <a:defRPr sz="2400">
                  <a:solidFill>
                    <a:schemeClr val="tx1"/>
                  </a:solidFill>
                  <a:latin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defRPr>
              </a:lvl9pPr>
            </a:lstStyle>
            <a:p>
              <a:pPr algn="l">
                <a:defRPr/>
              </a:pP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Copyright © 2017, 2014, 2011</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Pearson Education, Inc.</a:t>
              </a:r>
              <a:r>
                <a:rPr lang="en-US" altLang="en-US" sz="1200" b="0" baseline="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altLang="en-US" sz="1200" b="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All Rights Reserved</a:t>
              </a:r>
            </a:p>
          </p:txBody>
        </p:sp>
      </p:grpSp>
    </p:spTree>
    <p:extLst>
      <p:ext uri="{BB962C8B-B14F-4D97-AF65-F5344CB8AC3E}">
        <p14:creationId xmlns:p14="http://schemas.microsoft.com/office/powerpoint/2010/main" val="362215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4"/>
          </p:nvPr>
        </p:nvSpPr>
        <p:spPr>
          <a:xfrm>
            <a:off x="5181600" y="2438400"/>
            <a:ext cx="3429000" cy="1600199"/>
          </a:xfrm>
        </p:spPr>
        <p:txBody>
          <a:bodyPr/>
          <a:lstStyle/>
          <a:p>
            <a:pPr algn="ctr">
              <a:spcBef>
                <a:spcPts val="600"/>
              </a:spcBef>
            </a:pPr>
            <a:r>
              <a:rPr lang="en-US" sz="2800" b="1" dirty="0" smtClean="0">
                <a:solidFill>
                  <a:schemeClr val="tx1"/>
                </a:solidFill>
                <a:latin typeface="Arial" panose="020B0604020202020204" pitchFamily="34" charset="0"/>
                <a:cs typeface="Arial" panose="020B0604020202020204" pitchFamily="34" charset="0"/>
              </a:rPr>
              <a:t>Chapter </a:t>
            </a:r>
            <a:r>
              <a:rPr lang="en-US" sz="2800" b="1" dirty="0" smtClean="0">
                <a:latin typeface="Arial" panose="020B0604020202020204" pitchFamily="34" charset="0"/>
                <a:cs typeface="Arial" panose="020B0604020202020204" pitchFamily="34" charset="0"/>
              </a:rPr>
              <a:t>8</a:t>
            </a:r>
            <a:endParaRPr lang="en-US" sz="2800" b="1" dirty="0" smtClean="0">
              <a:solidFill>
                <a:schemeClr val="tx1"/>
              </a:solidFill>
              <a:latin typeface="Arial" panose="020B0604020202020204" pitchFamily="34" charset="0"/>
              <a:cs typeface="Arial" panose="020B0604020202020204" pitchFamily="34" charset="0"/>
            </a:endParaRPr>
          </a:p>
          <a:p>
            <a:pPr algn="ctr">
              <a:spcBef>
                <a:spcPts val="600"/>
              </a:spcBef>
            </a:pPr>
            <a:r>
              <a:rPr lang="en-US" sz="2800" dirty="0" smtClean="0">
                <a:latin typeface="Arial" panose="020B0604020202020204" pitchFamily="34" charset="0"/>
                <a:cs typeface="Arial" panose="020B0604020202020204" pitchFamily="34" charset="0"/>
              </a:rPr>
              <a:t>Conflict Management</a:t>
            </a:r>
          </a:p>
          <a:p>
            <a:pPr algn="ctr">
              <a:spcBef>
                <a:spcPts val="600"/>
              </a:spcBef>
            </a:pPr>
            <a:r>
              <a:rPr lang="en-US" sz="2800" dirty="0" smtClean="0">
                <a:latin typeface="Arial" panose="020B0604020202020204" pitchFamily="34" charset="0"/>
                <a:cs typeface="Arial" panose="020B0604020202020204" pitchFamily="34" charset="0"/>
              </a:rPr>
              <a:t>Skills</a:t>
            </a:r>
            <a:endParaRPr lang="en-US" sz="2800" dirty="0">
              <a:solidFill>
                <a:schemeClr val="tx1"/>
              </a:solidFill>
              <a:latin typeface="Arial" panose="020B0604020202020204" pitchFamily="34" charset="0"/>
              <a:cs typeface="Arial" panose="020B0604020202020204" pitchFamily="34" charset="0"/>
            </a:endParaRPr>
          </a:p>
        </p:txBody>
      </p:sp>
      <p:sp>
        <p:nvSpPr>
          <p:cNvPr id="2" name="TextBox 1"/>
          <p:cNvSpPr txBox="1"/>
          <p:nvPr/>
        </p:nvSpPr>
        <p:spPr>
          <a:xfrm>
            <a:off x="4838700" y="4724400"/>
            <a:ext cx="4114800" cy="1384995"/>
          </a:xfrm>
          <a:prstGeom prst="rect">
            <a:avLst/>
          </a:prstGeom>
          <a:noFill/>
        </p:spPr>
        <p:txBody>
          <a:bodyPr wrap="square" rtlCol="0">
            <a:spAutoFit/>
          </a:bodyPr>
          <a:lstStyle/>
          <a:p>
            <a:pPr lvl="0" fontAlgn="base">
              <a:spcBef>
                <a:spcPct val="0"/>
              </a:spcBef>
              <a:spcAft>
                <a:spcPct val="0"/>
              </a:spcAft>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This multimedia product and its contents are protected under copyright law. The following are prohibited by law: </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any public performance or display, including transmission of any image over a network; </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preparation of any derivative work, including the extraction, in whole or in part, of any images;</a:t>
            </a:r>
          </a:p>
          <a:p>
            <a:pPr marL="107950" lvl="0" indent="-107950" fontAlgn="base">
              <a:spcBef>
                <a:spcPct val="0"/>
              </a:spcBef>
              <a:spcAft>
                <a:spcPct val="0"/>
              </a:spcAft>
              <a:buFontTx/>
              <a:buChar char="•"/>
              <a:defRPr/>
            </a:pPr>
            <a:r>
              <a:rPr lang="en-US" altLang="en-US" sz="12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any rental, lease, or lending of the program. </a:t>
            </a:r>
            <a:endParaRPr lang="en-US" dirty="0"/>
          </a:p>
        </p:txBody>
      </p:sp>
    </p:spTree>
    <p:extLst>
      <p:ext uri="{BB962C8B-B14F-4D97-AF65-F5344CB8AC3E}">
        <p14:creationId xmlns:p14="http://schemas.microsoft.com/office/powerpoint/2010/main" val="243618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Types </a:t>
            </a:r>
            <a:r>
              <a:rPr lang="en-US" sz="2400" dirty="0" smtClean="0"/>
              <a:t>(1 of 2)</a:t>
            </a:r>
            <a:r>
              <a:rPr lang="en-US" dirty="0" smtClean="0"/>
              <a:t/>
            </a:r>
            <a:br>
              <a:rPr lang="en-US" dirty="0" smtClean="0"/>
            </a:br>
            <a:r>
              <a:rPr lang="en-US" sz="1400" dirty="0" smtClean="0"/>
              <a:t>8.3  Compare and contrast three types of interpersonal conflict.</a:t>
            </a:r>
            <a:endParaRPr lang="en-US" sz="1400" dirty="0"/>
          </a:p>
        </p:txBody>
      </p:sp>
      <p:sp>
        <p:nvSpPr>
          <p:cNvPr id="3" name="Content Placeholder 2"/>
          <p:cNvSpPr>
            <a:spLocks noGrp="1"/>
          </p:cNvSpPr>
          <p:nvPr>
            <p:ph idx="1"/>
          </p:nvPr>
        </p:nvSpPr>
        <p:spPr>
          <a:xfrm>
            <a:off x="457200" y="1524000"/>
            <a:ext cx="7543800" cy="4525963"/>
          </a:xfrm>
        </p:spPr>
        <p:txBody>
          <a:bodyPr/>
          <a:lstStyle/>
          <a:p>
            <a:pPr marL="342900" lvl="1" indent="-342900">
              <a:spcBef>
                <a:spcPts val="600"/>
              </a:spcBef>
            </a:pPr>
            <a:r>
              <a:rPr lang="en-US" dirty="0" smtClean="0">
                <a:solidFill>
                  <a:srgbClr val="6F172C"/>
                </a:solidFill>
                <a:ea typeface="ＭＳ Ｐゴシック" pitchFamily="34" charset="-128"/>
              </a:rPr>
              <a:t>Three types of interpersonal conflict</a:t>
            </a:r>
          </a:p>
          <a:p>
            <a:pPr marL="742950" lvl="2" indent="-342900">
              <a:spcBef>
                <a:spcPts val="600"/>
              </a:spcBef>
            </a:pPr>
            <a:r>
              <a:rPr lang="en-US" i="1" dirty="0" err="1" smtClean="0">
                <a:solidFill>
                  <a:srgbClr val="00B0F0"/>
                </a:solidFill>
                <a:ea typeface="ＭＳ Ｐゴシック" pitchFamily="34" charset="-128"/>
              </a:rPr>
              <a:t>Pseudoconflict</a:t>
            </a:r>
            <a:endParaRPr lang="en-US" i="1" dirty="0" smtClean="0">
              <a:solidFill>
                <a:srgbClr val="00B0F0"/>
              </a:solidFill>
              <a:ea typeface="ＭＳ Ｐゴシック" pitchFamily="34" charset="-128"/>
            </a:endParaRPr>
          </a:p>
          <a:p>
            <a:pPr marL="1200150" lvl="3" indent="-342900">
              <a:spcBef>
                <a:spcPts val="600"/>
              </a:spcBef>
            </a:pPr>
            <a:r>
              <a:rPr lang="en-US" dirty="0" smtClean="0"/>
              <a:t>Triggered </a:t>
            </a:r>
            <a:r>
              <a:rPr lang="en-US" dirty="0"/>
              <a:t>by a </a:t>
            </a:r>
            <a:r>
              <a:rPr lang="en-US" dirty="0">
                <a:solidFill>
                  <a:srgbClr val="00B0F0"/>
                </a:solidFill>
              </a:rPr>
              <a:t>lack of understanding and </a:t>
            </a:r>
            <a:r>
              <a:rPr lang="en-US" dirty="0" smtClean="0">
                <a:solidFill>
                  <a:srgbClr val="00B0F0"/>
                </a:solidFill>
              </a:rPr>
              <a:t>miscommunication.</a:t>
            </a:r>
            <a:endParaRPr lang="en-US" dirty="0" smtClean="0">
              <a:solidFill>
                <a:srgbClr val="00B0F0"/>
              </a:solidFill>
              <a:ea typeface="ＭＳ Ｐゴシック" pitchFamily="34" charset="-128"/>
            </a:endParaRPr>
          </a:p>
          <a:p>
            <a:pPr marL="742950" lvl="2" indent="-342900">
              <a:spcBef>
                <a:spcPts val="600"/>
              </a:spcBef>
            </a:pPr>
            <a:r>
              <a:rPr lang="en-US" i="1" dirty="0" smtClean="0">
                <a:solidFill>
                  <a:srgbClr val="00B0F0"/>
                </a:solidFill>
                <a:ea typeface="ＭＳ Ｐゴシック" pitchFamily="34" charset="-128"/>
              </a:rPr>
              <a:t>Simple conflict</a:t>
            </a:r>
          </a:p>
          <a:p>
            <a:pPr marL="1200150" lvl="3" indent="-342900">
              <a:spcBef>
                <a:spcPts val="600"/>
              </a:spcBef>
            </a:pPr>
            <a:r>
              <a:rPr lang="en-US" dirty="0"/>
              <a:t>S</a:t>
            </a:r>
            <a:r>
              <a:rPr lang="en-US" dirty="0" smtClean="0"/>
              <a:t>tems </a:t>
            </a:r>
            <a:r>
              <a:rPr lang="en-US" dirty="0"/>
              <a:t>from </a:t>
            </a:r>
            <a:r>
              <a:rPr lang="en-US" dirty="0">
                <a:solidFill>
                  <a:srgbClr val="00B0F0"/>
                </a:solidFill>
              </a:rPr>
              <a:t>different ideas, definitions, perceptions, or </a:t>
            </a:r>
            <a:r>
              <a:rPr lang="en-US" dirty="0" smtClean="0">
                <a:solidFill>
                  <a:srgbClr val="00B0F0"/>
                </a:solidFill>
              </a:rPr>
              <a:t>goals.</a:t>
            </a:r>
            <a:endParaRPr lang="en-US" i="1" dirty="0" smtClean="0">
              <a:solidFill>
                <a:srgbClr val="00B0F0"/>
              </a:solidFill>
              <a:ea typeface="ＭＳ Ｐゴシック" pitchFamily="34" charset="-128"/>
            </a:endParaRPr>
          </a:p>
          <a:p>
            <a:pPr marL="742950" lvl="2" indent="-342900">
              <a:spcBef>
                <a:spcPts val="600"/>
              </a:spcBef>
            </a:pPr>
            <a:r>
              <a:rPr lang="en-US" i="1" dirty="0" smtClean="0">
                <a:solidFill>
                  <a:srgbClr val="00B0F0"/>
                </a:solidFill>
                <a:ea typeface="ＭＳ Ｐゴシック" pitchFamily="34" charset="-128"/>
              </a:rPr>
              <a:t>Ego conflict</a:t>
            </a:r>
          </a:p>
          <a:p>
            <a:pPr marL="1200150" lvl="3" indent="-342900">
              <a:spcBef>
                <a:spcPts val="600"/>
              </a:spcBef>
            </a:pPr>
            <a:r>
              <a:rPr lang="en-US" dirty="0" smtClean="0"/>
              <a:t>The </a:t>
            </a:r>
            <a:r>
              <a:rPr lang="en-US" dirty="0"/>
              <a:t>original issue is ignored as partners </a:t>
            </a:r>
            <a:r>
              <a:rPr lang="en-US" dirty="0">
                <a:solidFill>
                  <a:srgbClr val="00B0F0"/>
                </a:solidFill>
              </a:rPr>
              <a:t>attack each other’s </a:t>
            </a:r>
            <a:r>
              <a:rPr lang="en-US" dirty="0" smtClean="0">
                <a:solidFill>
                  <a:srgbClr val="00B0F0"/>
                </a:solidFill>
              </a:rPr>
              <a:t>self-esteem.</a:t>
            </a:r>
            <a:endParaRPr lang="en-US" dirty="0">
              <a:solidFill>
                <a:srgbClr val="00B0F0"/>
              </a:solidFill>
            </a:endParaRPr>
          </a:p>
        </p:txBody>
      </p:sp>
    </p:spTree>
    <p:extLst>
      <p:ext uri="{BB962C8B-B14F-4D97-AF65-F5344CB8AC3E}">
        <p14:creationId xmlns:p14="http://schemas.microsoft.com/office/powerpoint/2010/main" val="3426161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man touching his chin and furrowing his brows. "/>
          <p:cNvPicPr>
            <a:picLocks noChangeAspect="1" noChangeArrowheads="1"/>
          </p:cNvPicPr>
          <p:nvPr/>
        </p:nvPicPr>
        <p:blipFill>
          <a:blip r:embed="rId3" cstate="print"/>
          <a:srcRect/>
          <a:stretch>
            <a:fillRect/>
          </a:stretch>
        </p:blipFill>
        <p:spPr bwMode="auto">
          <a:xfrm>
            <a:off x="533400" y="2286000"/>
            <a:ext cx="2438400" cy="3446916"/>
          </a:xfrm>
          <a:prstGeom prst="rect">
            <a:avLst/>
          </a:prstGeom>
          <a:noFill/>
          <a:ln w="9525">
            <a:noFill/>
            <a:miter lim="800000"/>
            <a:headEnd/>
            <a:tailEnd/>
          </a:ln>
        </p:spPr>
      </p:pic>
      <p:sp>
        <p:nvSpPr>
          <p:cNvPr id="2" name="Title 1"/>
          <p:cNvSpPr>
            <a:spLocks noGrp="1"/>
          </p:cNvSpPr>
          <p:nvPr>
            <p:ph type="title"/>
          </p:nvPr>
        </p:nvSpPr>
        <p:spPr>
          <a:xfrm>
            <a:off x="457200" y="0"/>
            <a:ext cx="8229600" cy="1143000"/>
          </a:xfrm>
        </p:spPr>
        <p:txBody>
          <a:bodyPr/>
          <a:lstStyle/>
          <a:p>
            <a:pPr algn="l"/>
            <a:r>
              <a:rPr lang="en-US" sz="3600" dirty="0" smtClean="0"/>
              <a:t>Conflict Types </a:t>
            </a:r>
            <a:r>
              <a:rPr lang="en-US" sz="2400" dirty="0" smtClean="0"/>
              <a:t>(2 of 2)</a:t>
            </a:r>
            <a:endParaRPr lang="en-US" sz="2400" dirty="0"/>
          </a:p>
        </p:txBody>
      </p:sp>
      <p:sp>
        <p:nvSpPr>
          <p:cNvPr id="3" name="Content Placeholder 2"/>
          <p:cNvSpPr>
            <a:spLocks noGrp="1"/>
          </p:cNvSpPr>
          <p:nvPr>
            <p:ph idx="1"/>
          </p:nvPr>
        </p:nvSpPr>
        <p:spPr>
          <a:xfrm>
            <a:off x="3124200" y="2608716"/>
            <a:ext cx="5638800" cy="3124200"/>
          </a:xfrm>
        </p:spPr>
        <p:txBody>
          <a:bodyPr>
            <a:normAutofit/>
          </a:bodyPr>
          <a:lstStyle/>
          <a:p>
            <a:pPr marL="457200" lvl="1" indent="0">
              <a:spcBef>
                <a:spcPts val="600"/>
              </a:spcBef>
              <a:buNone/>
            </a:pPr>
            <a:r>
              <a:rPr lang="en-US" sz="2000" dirty="0" err="1" smtClean="0">
                <a:solidFill>
                  <a:srgbClr val="002060"/>
                </a:solidFill>
              </a:rPr>
              <a:t>Pseudoconflict</a:t>
            </a:r>
            <a:r>
              <a:rPr lang="en-US" sz="2000" dirty="0" smtClean="0">
                <a:solidFill>
                  <a:srgbClr val="002060"/>
                </a:solidFill>
              </a:rPr>
              <a:t> is simply a misunderstanding. Your partner may communicate confusion by facial expressions or other nonverbal behavior. </a:t>
            </a:r>
            <a:r>
              <a:rPr lang="en-US" sz="2000" dirty="0" smtClean="0">
                <a:solidFill>
                  <a:srgbClr val="00B0F0"/>
                </a:solidFill>
              </a:rPr>
              <a:t>Pseudoconflict can be resolved if partners ask for clarification, listen between the lines, and work to establish a supportive climate.</a:t>
            </a:r>
            <a:endParaRPr lang="en-US" sz="2000" dirty="0">
              <a:solidFill>
                <a:srgbClr val="00B0F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and Power </a:t>
            </a:r>
            <a:r>
              <a:rPr lang="en-US" sz="2400" dirty="0" smtClean="0"/>
              <a:t>(1 of 4)</a:t>
            </a:r>
            <a:br>
              <a:rPr lang="en-US" sz="2400" dirty="0" smtClean="0"/>
            </a:br>
            <a:r>
              <a:rPr lang="en-US" sz="1400" dirty="0" smtClean="0"/>
              <a:t>8.4 Describe the relationship between conflict and power.</a:t>
            </a:r>
            <a:endParaRPr lang="en-US" sz="1400" dirty="0"/>
          </a:p>
        </p:txBody>
      </p:sp>
      <p:sp>
        <p:nvSpPr>
          <p:cNvPr id="3" name="Content Placeholder 2"/>
          <p:cNvSpPr>
            <a:spLocks noGrp="1"/>
          </p:cNvSpPr>
          <p:nvPr>
            <p:ph idx="1"/>
          </p:nvPr>
        </p:nvSpPr>
        <p:spPr>
          <a:xfrm>
            <a:off x="381000" y="1524000"/>
            <a:ext cx="8458200" cy="4754563"/>
          </a:xfrm>
        </p:spPr>
        <p:txBody>
          <a:bodyPr>
            <a:normAutofit/>
          </a:bodyPr>
          <a:lstStyle/>
          <a:p>
            <a:pPr marL="342900" lvl="1" indent="-342900">
              <a:spcBef>
                <a:spcPts val="600"/>
              </a:spcBef>
            </a:pPr>
            <a:r>
              <a:rPr lang="en-US" dirty="0" smtClean="0">
                <a:solidFill>
                  <a:srgbClr val="6F172C"/>
                </a:solidFill>
                <a:ea typeface="ＭＳ Ｐゴシック" pitchFamily="34" charset="-128"/>
              </a:rPr>
              <a:t>Conflict and Power go hand in hand</a:t>
            </a:r>
          </a:p>
          <a:p>
            <a:pPr marL="742950" lvl="2" indent="-342900">
              <a:spcBef>
                <a:spcPts val="600"/>
              </a:spcBef>
            </a:pPr>
            <a:r>
              <a:rPr lang="en-US" i="1" dirty="0" smtClean="0">
                <a:ea typeface="ＭＳ Ｐゴシック" pitchFamily="34" charset="-128"/>
              </a:rPr>
              <a:t>Interpersonal power</a:t>
            </a:r>
          </a:p>
          <a:p>
            <a:pPr marL="457200" lvl="1" indent="0">
              <a:buNone/>
            </a:pPr>
            <a:r>
              <a:rPr lang="en-US" sz="2400" dirty="0" smtClean="0">
                <a:solidFill>
                  <a:srgbClr val="00B0F0"/>
                </a:solidFill>
              </a:rPr>
              <a:t>	degree </a:t>
            </a:r>
            <a:r>
              <a:rPr lang="en-US" sz="2400" dirty="0">
                <a:solidFill>
                  <a:srgbClr val="00B0F0"/>
                </a:solidFill>
              </a:rPr>
              <a:t>to which a person is able to influence his or </a:t>
            </a:r>
            <a:endParaRPr lang="en-US" sz="2400" dirty="0" smtClean="0">
              <a:solidFill>
                <a:srgbClr val="00B0F0"/>
              </a:solidFill>
            </a:endParaRPr>
          </a:p>
          <a:p>
            <a:pPr marL="457200" lvl="1" indent="0">
              <a:buNone/>
            </a:pPr>
            <a:r>
              <a:rPr lang="en-US" sz="2400" dirty="0">
                <a:solidFill>
                  <a:srgbClr val="00B0F0"/>
                </a:solidFill>
              </a:rPr>
              <a:t>	</a:t>
            </a:r>
            <a:r>
              <a:rPr lang="en-US" sz="2400" dirty="0" smtClean="0">
                <a:solidFill>
                  <a:srgbClr val="00B0F0"/>
                </a:solidFill>
              </a:rPr>
              <a:t>her </a:t>
            </a:r>
            <a:r>
              <a:rPr lang="en-US" sz="2400" dirty="0">
                <a:solidFill>
                  <a:srgbClr val="00B0F0"/>
                </a:solidFill>
              </a:rPr>
              <a:t>partner</a:t>
            </a:r>
          </a:p>
          <a:p>
            <a:pPr marL="400050" lvl="2" indent="0">
              <a:spcBef>
                <a:spcPts val="600"/>
              </a:spcBef>
              <a:buNone/>
            </a:pPr>
            <a:endParaRPr lang="en-US" dirty="0" smtClean="0">
              <a:ea typeface="ＭＳ Ｐゴシック" pitchFamily="34" charset="-128"/>
            </a:endParaRPr>
          </a:p>
          <a:p>
            <a:pPr marL="742950" lvl="2" indent="-342900">
              <a:spcBef>
                <a:spcPts val="600"/>
              </a:spcBef>
            </a:pPr>
            <a:endParaRPr lang="en-US" dirty="0">
              <a:ea typeface="ＭＳ Ｐゴシック" pitchFamily="34" charset="-128"/>
            </a:endParaRPr>
          </a:p>
          <a:p>
            <a:pPr marL="742950" lvl="2" indent="-342900">
              <a:spcBef>
                <a:spcPts val="600"/>
              </a:spcBef>
            </a:pPr>
            <a:endParaRPr lang="en-US" dirty="0" smtClean="0">
              <a:ea typeface="ＭＳ Ｐゴシック" pitchFamily="34" charset="-128"/>
            </a:endParaRPr>
          </a:p>
          <a:p>
            <a:pPr marL="228600" lvl="2" indent="0">
              <a:spcBef>
                <a:spcPts val="0"/>
              </a:spcBef>
              <a:buNone/>
            </a:pPr>
            <a:r>
              <a:rPr lang="en-US" sz="2000" dirty="0" smtClean="0">
                <a:solidFill>
                  <a:srgbClr val="00B0F0"/>
                </a:solidFill>
                <a:ea typeface="ＭＳ Ｐゴシック" pitchFamily="34" charset="-128"/>
              </a:rPr>
              <a:t>Underlying many interpersonal </a:t>
            </a:r>
          </a:p>
          <a:p>
            <a:pPr marL="228600" lvl="2" indent="0">
              <a:spcBef>
                <a:spcPts val="0"/>
              </a:spcBef>
              <a:buNone/>
            </a:pPr>
            <a:r>
              <a:rPr lang="en-US" sz="2000" dirty="0" smtClean="0">
                <a:solidFill>
                  <a:srgbClr val="00B0F0"/>
                </a:solidFill>
                <a:ea typeface="ＭＳ Ｐゴシック" pitchFamily="34" charset="-128"/>
              </a:rPr>
              <a:t>conflicts is the question of who has </a:t>
            </a:r>
          </a:p>
          <a:p>
            <a:pPr marL="228600" lvl="2" indent="0">
              <a:spcBef>
                <a:spcPts val="0"/>
              </a:spcBef>
              <a:buNone/>
            </a:pPr>
            <a:r>
              <a:rPr lang="en-US" sz="2000" dirty="0" smtClean="0">
                <a:solidFill>
                  <a:srgbClr val="00B0F0"/>
                </a:solidFill>
                <a:ea typeface="ＭＳ Ｐゴシック" pitchFamily="34" charset="-128"/>
              </a:rPr>
              <a:t>power to make decisions.</a:t>
            </a:r>
          </a:p>
        </p:txBody>
      </p:sp>
      <p:pic>
        <p:nvPicPr>
          <p:cNvPr id="4098" name="Picture 2" descr="Two boys, one several years older than the other, both pulling on an electronic toy."/>
          <p:cNvPicPr>
            <a:picLocks noChangeAspect="1" noChangeArrowheads="1"/>
          </p:cNvPicPr>
          <p:nvPr/>
        </p:nvPicPr>
        <p:blipFill>
          <a:blip r:embed="rId3" cstate="print"/>
          <a:srcRect/>
          <a:stretch>
            <a:fillRect/>
          </a:stretch>
        </p:blipFill>
        <p:spPr bwMode="auto">
          <a:xfrm>
            <a:off x="4953000" y="3846080"/>
            <a:ext cx="3512367" cy="2432483"/>
          </a:xfrm>
          <a:prstGeom prst="rect">
            <a:avLst/>
          </a:prstGeom>
          <a:noFill/>
          <a:ln w="9525">
            <a:noFill/>
            <a:miter lim="800000"/>
            <a:headEnd/>
            <a:tailEnd/>
          </a:ln>
        </p:spPr>
      </p:pic>
    </p:spTree>
    <p:extLst>
      <p:ext uri="{BB962C8B-B14F-4D97-AF65-F5344CB8AC3E}">
        <p14:creationId xmlns:p14="http://schemas.microsoft.com/office/powerpoint/2010/main" val="3426161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and Power </a:t>
            </a:r>
            <a:r>
              <a:rPr lang="en-US" sz="2400" dirty="0" smtClean="0"/>
              <a:t>(2 of 4)</a:t>
            </a:r>
            <a:endParaRPr lang="en-US" sz="1400" dirty="0"/>
          </a:p>
        </p:txBody>
      </p:sp>
      <p:sp>
        <p:nvSpPr>
          <p:cNvPr id="3" name="Content Placeholder 2"/>
          <p:cNvSpPr>
            <a:spLocks noGrp="1"/>
          </p:cNvSpPr>
          <p:nvPr>
            <p:ph idx="1"/>
          </p:nvPr>
        </p:nvSpPr>
        <p:spPr>
          <a:xfrm>
            <a:off x="762000" y="1752600"/>
            <a:ext cx="7239000" cy="4525963"/>
          </a:xfrm>
        </p:spPr>
        <p:txBody>
          <a:bodyPr>
            <a:normAutofit fontScale="92500" lnSpcReduction="10000"/>
          </a:bodyPr>
          <a:lstStyle/>
          <a:p>
            <a:pPr marL="342900" lvl="1" indent="-342900">
              <a:spcBef>
                <a:spcPts val="600"/>
              </a:spcBef>
            </a:pPr>
            <a:r>
              <a:rPr lang="en-US" dirty="0" smtClean="0">
                <a:solidFill>
                  <a:srgbClr val="6F172C"/>
                </a:solidFill>
                <a:ea typeface="ＭＳ Ｐゴシック" pitchFamily="34" charset="-128"/>
              </a:rPr>
              <a:t>Power Principles</a:t>
            </a:r>
          </a:p>
          <a:p>
            <a:pPr marL="742950" lvl="2" indent="-342900">
              <a:spcBef>
                <a:spcPts val="600"/>
              </a:spcBef>
            </a:pPr>
            <a:r>
              <a:rPr lang="en-US" dirty="0" smtClean="0">
                <a:ea typeface="ＭＳ Ｐゴシック" pitchFamily="34" charset="-128"/>
              </a:rPr>
              <a:t>Power exists in all relationships.</a:t>
            </a:r>
            <a:r>
              <a:rPr lang="en-US" dirty="0"/>
              <a:t> When you </a:t>
            </a:r>
            <a:r>
              <a:rPr lang="en-US" dirty="0">
                <a:solidFill>
                  <a:srgbClr val="00B0F0"/>
                </a:solidFill>
              </a:rPr>
              <a:t>talk</a:t>
            </a:r>
            <a:r>
              <a:rPr lang="en-US" dirty="0"/>
              <a:t>, you are attempting to exert power over other people, even if it is just to get them to listen to </a:t>
            </a:r>
            <a:r>
              <a:rPr lang="en-US" dirty="0" smtClean="0"/>
              <a:t>you.</a:t>
            </a:r>
            <a:endParaRPr lang="en-US" dirty="0">
              <a:solidFill>
                <a:srgbClr val="00B0F0"/>
              </a:solidFill>
              <a:ea typeface="ＭＳ Ｐゴシック" pitchFamily="34" charset="-128"/>
            </a:endParaRPr>
          </a:p>
          <a:p>
            <a:pPr marL="742950" lvl="2" indent="-342900">
              <a:spcBef>
                <a:spcPts val="600"/>
              </a:spcBef>
            </a:pPr>
            <a:r>
              <a:rPr lang="en-US" dirty="0" smtClean="0">
                <a:ea typeface="ＭＳ Ｐゴシック" pitchFamily="34" charset="-128"/>
              </a:rPr>
              <a:t>Power </a:t>
            </a:r>
            <a:r>
              <a:rPr lang="en-US" dirty="0">
                <a:ea typeface="ＭＳ Ｐゴシック" pitchFamily="34" charset="-128"/>
              </a:rPr>
              <a:t>derives from the ability to meet a person’s needs</a:t>
            </a:r>
            <a:r>
              <a:rPr lang="en-US" dirty="0" smtClean="0">
                <a:ea typeface="ＭＳ Ｐゴシック" pitchFamily="34" charset="-128"/>
              </a:rPr>
              <a:t>.</a:t>
            </a:r>
            <a:r>
              <a:rPr lang="en-US" dirty="0" smtClean="0">
                <a:ea typeface="ＭＳ Ｐゴシック" pitchFamily="34" charset="-128"/>
                <a:sym typeface="Wingdings" panose="05000000000000000000" pitchFamily="2" charset="2"/>
              </a:rPr>
              <a:t></a:t>
            </a:r>
            <a:r>
              <a:rPr lang="en-US" dirty="0" smtClean="0">
                <a:solidFill>
                  <a:srgbClr val="00B0F0"/>
                </a:solidFill>
                <a:ea typeface="ＭＳ Ｐゴシック" pitchFamily="34" charset="-128"/>
              </a:rPr>
              <a:t> </a:t>
            </a:r>
            <a:r>
              <a:rPr lang="en-US" dirty="0">
                <a:solidFill>
                  <a:srgbClr val="00B0F0"/>
                </a:solidFill>
                <a:ea typeface="ＭＳ Ｐゴシック" pitchFamily="34" charset="-128"/>
              </a:rPr>
              <a:t>Both people in a relationship have some power.</a:t>
            </a:r>
            <a:r>
              <a:rPr lang="en-US" dirty="0"/>
              <a:t> </a:t>
            </a:r>
          </a:p>
          <a:p>
            <a:pPr marL="1200150" lvl="3" indent="-342900">
              <a:spcBef>
                <a:spcPts val="600"/>
              </a:spcBef>
            </a:pPr>
            <a:r>
              <a:rPr lang="en-US" i="1" dirty="0" smtClean="0">
                <a:solidFill>
                  <a:srgbClr val="00B0F0"/>
                </a:solidFill>
                <a:ea typeface="ＭＳ Ｐゴシック" pitchFamily="34" charset="-128"/>
              </a:rPr>
              <a:t>Dependent </a:t>
            </a:r>
            <a:r>
              <a:rPr lang="en-US" i="1" dirty="0">
                <a:solidFill>
                  <a:srgbClr val="00B0F0"/>
                </a:solidFill>
                <a:ea typeface="ＭＳ Ｐゴシック" pitchFamily="34" charset="-128"/>
              </a:rPr>
              <a:t>relationship-</a:t>
            </a:r>
            <a:r>
              <a:rPr lang="en-US" dirty="0">
                <a:solidFill>
                  <a:srgbClr val="00B0F0"/>
                </a:solidFill>
              </a:rPr>
              <a:t> relationship in which one partner has a greater desire for the other to meet his or her needs. The other has more power.</a:t>
            </a:r>
            <a:endParaRPr lang="en-US" i="1" dirty="0">
              <a:solidFill>
                <a:srgbClr val="00B0F0"/>
              </a:solidFill>
              <a:ea typeface="ＭＳ Ｐゴシック" pitchFamily="34" charset="-128"/>
            </a:endParaRPr>
          </a:p>
          <a:p>
            <a:pPr marL="742950" lvl="2" indent="-342900">
              <a:spcBef>
                <a:spcPts val="600"/>
              </a:spcBef>
            </a:pPr>
            <a:r>
              <a:rPr lang="en-US" dirty="0" smtClean="0">
                <a:ea typeface="ＭＳ Ｐゴシック" pitchFamily="34" charset="-128"/>
              </a:rPr>
              <a:t>Power is </a:t>
            </a:r>
            <a:r>
              <a:rPr lang="en-US" dirty="0" smtClean="0">
                <a:solidFill>
                  <a:srgbClr val="00B0F0"/>
                </a:solidFill>
                <a:ea typeface="ＭＳ Ｐゴシック" pitchFamily="34" charset="-128"/>
              </a:rPr>
              <a:t>circumstantial</a:t>
            </a:r>
            <a:r>
              <a:rPr lang="en-US" dirty="0" smtClean="0">
                <a:ea typeface="ＭＳ Ｐゴシック" pitchFamily="34" charset="-128"/>
              </a:rPr>
              <a:t>.</a:t>
            </a:r>
          </a:p>
          <a:p>
            <a:pPr marL="742950" lvl="2" indent="-342900">
              <a:spcBef>
                <a:spcPts val="600"/>
              </a:spcBef>
            </a:pPr>
            <a:r>
              <a:rPr lang="en-US" dirty="0" smtClean="0">
                <a:ea typeface="ＭＳ Ｐゴシック" pitchFamily="34" charset="-128"/>
              </a:rPr>
              <a:t>Power is </a:t>
            </a:r>
            <a:r>
              <a:rPr lang="en-US" dirty="0" smtClean="0">
                <a:solidFill>
                  <a:srgbClr val="00B0F0"/>
                </a:solidFill>
                <a:ea typeface="ＭＳ Ｐゴシック" pitchFamily="34" charset="-128"/>
              </a:rPr>
              <a:t>negotiated</a:t>
            </a:r>
            <a:r>
              <a:rPr lang="en-US" dirty="0" smtClean="0">
                <a:ea typeface="ＭＳ Ｐゴシック" pitchFamily="34" charset="-128"/>
              </a:rPr>
              <a:t>…</a:t>
            </a:r>
            <a:r>
              <a:rPr lang="en-US" dirty="0" smtClean="0"/>
              <a:t> </a:t>
            </a:r>
            <a:r>
              <a:rPr lang="en-US" dirty="0">
                <a:solidFill>
                  <a:srgbClr val="00B0F0"/>
                </a:solidFill>
              </a:rPr>
              <a:t>which individual will have decision-making responsibility over what </a:t>
            </a:r>
            <a:r>
              <a:rPr lang="en-US" dirty="0" smtClean="0">
                <a:solidFill>
                  <a:srgbClr val="00B0F0"/>
                </a:solidFill>
              </a:rPr>
              <a:t>issues.</a:t>
            </a:r>
            <a:endParaRPr lang="en-US" dirty="0" smtClean="0">
              <a:solidFill>
                <a:srgbClr val="00B0F0"/>
              </a:solidFill>
              <a:ea typeface="ＭＳ Ｐゴシック" pitchFamily="34" charset="-128"/>
            </a:endParaRPr>
          </a:p>
        </p:txBody>
      </p:sp>
    </p:spTree>
    <p:extLst>
      <p:ext uri="{BB962C8B-B14F-4D97-AF65-F5344CB8AC3E}">
        <p14:creationId xmlns:p14="http://schemas.microsoft.com/office/powerpoint/2010/main" val="287635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and Power </a:t>
            </a:r>
            <a:r>
              <a:rPr lang="en-US" sz="2400" dirty="0" smtClean="0"/>
              <a:t>(3 of 4)</a:t>
            </a:r>
            <a:endParaRPr lang="en-US" sz="1400" dirty="0"/>
          </a:p>
        </p:txBody>
      </p:sp>
      <p:sp>
        <p:nvSpPr>
          <p:cNvPr id="3" name="Content Placeholder 2"/>
          <p:cNvSpPr>
            <a:spLocks noGrp="1"/>
          </p:cNvSpPr>
          <p:nvPr>
            <p:ph idx="1"/>
          </p:nvPr>
        </p:nvSpPr>
        <p:spPr>
          <a:xfrm>
            <a:off x="762000" y="1752600"/>
            <a:ext cx="7239000" cy="4525963"/>
          </a:xfrm>
        </p:spPr>
        <p:txBody>
          <a:bodyPr>
            <a:normAutofit lnSpcReduction="10000"/>
          </a:bodyPr>
          <a:lstStyle/>
          <a:p>
            <a:pPr marL="342900" lvl="1" indent="-342900">
              <a:spcBef>
                <a:spcPts val="600"/>
              </a:spcBef>
            </a:pPr>
            <a:r>
              <a:rPr lang="en-US" dirty="0" smtClean="0">
                <a:solidFill>
                  <a:srgbClr val="6F172C"/>
                </a:solidFill>
                <a:ea typeface="ＭＳ Ｐゴシック" pitchFamily="34" charset="-128"/>
              </a:rPr>
              <a:t>Vs. Other Power Sources</a:t>
            </a:r>
          </a:p>
          <a:p>
            <a:pPr marL="742950" lvl="2" indent="-342900">
              <a:spcBef>
                <a:spcPts val="600"/>
              </a:spcBef>
            </a:pPr>
            <a:r>
              <a:rPr lang="en-US" i="1" dirty="0">
                <a:solidFill>
                  <a:srgbClr val="00B0F0"/>
                </a:solidFill>
                <a:ea typeface="ＭＳ Ｐゴシック" pitchFamily="34" charset="-128"/>
              </a:rPr>
              <a:t>Reward power-</a:t>
            </a:r>
            <a:r>
              <a:rPr lang="en-US" dirty="0">
                <a:solidFill>
                  <a:srgbClr val="00B0F0"/>
                </a:solidFill>
                <a:ea typeface="ＭＳ Ｐゴシック" pitchFamily="34" charset="-128"/>
              </a:rPr>
              <a:t>based on a person’s ability to satisfy our needs</a:t>
            </a:r>
          </a:p>
          <a:p>
            <a:pPr marL="742950" lvl="2" indent="-342900">
              <a:spcBef>
                <a:spcPts val="600"/>
              </a:spcBef>
            </a:pPr>
            <a:r>
              <a:rPr lang="en-US" i="1" dirty="0" smtClean="0">
                <a:solidFill>
                  <a:srgbClr val="00B0F0"/>
                </a:solidFill>
                <a:ea typeface="ＭＳ Ｐゴシック" pitchFamily="34" charset="-128"/>
              </a:rPr>
              <a:t>Legitimate power</a:t>
            </a:r>
            <a:r>
              <a:rPr lang="en-US" i="1" dirty="0" smtClean="0">
                <a:ea typeface="ＭＳ Ｐゴシック" pitchFamily="34" charset="-128"/>
              </a:rPr>
              <a:t>-</a:t>
            </a:r>
            <a:r>
              <a:rPr lang="en-US" dirty="0" smtClean="0">
                <a:ea typeface="ＭＳ Ｐゴシック" pitchFamily="34" charset="-128"/>
              </a:rPr>
              <a:t>based </a:t>
            </a:r>
            <a:r>
              <a:rPr lang="en-US" dirty="0">
                <a:ea typeface="ＭＳ Ｐゴシック" pitchFamily="34" charset="-128"/>
              </a:rPr>
              <a:t>on </a:t>
            </a:r>
            <a:r>
              <a:rPr lang="en-US" dirty="0">
                <a:solidFill>
                  <a:srgbClr val="00B0F0"/>
                </a:solidFill>
                <a:ea typeface="ＭＳ Ｐゴシック" pitchFamily="34" charset="-128"/>
              </a:rPr>
              <a:t>respect for a person’s position</a:t>
            </a:r>
          </a:p>
          <a:p>
            <a:pPr marL="742950" lvl="2" indent="-342900">
              <a:spcBef>
                <a:spcPts val="600"/>
              </a:spcBef>
            </a:pPr>
            <a:r>
              <a:rPr lang="en-US" i="1" dirty="0" smtClean="0">
                <a:solidFill>
                  <a:srgbClr val="00B0F0"/>
                </a:solidFill>
                <a:ea typeface="ＭＳ Ｐゴシック" pitchFamily="34" charset="-128"/>
              </a:rPr>
              <a:t>Referent power</a:t>
            </a:r>
            <a:r>
              <a:rPr lang="en-US" i="1" dirty="0" smtClean="0">
                <a:ea typeface="ＭＳ Ｐゴシック" pitchFamily="34" charset="-128"/>
              </a:rPr>
              <a:t>-</a:t>
            </a:r>
            <a:r>
              <a:rPr lang="en-US" dirty="0" smtClean="0">
                <a:ea typeface="ＭＳ Ｐゴシック" pitchFamily="34" charset="-128"/>
              </a:rPr>
              <a:t>comes </a:t>
            </a:r>
            <a:r>
              <a:rPr lang="en-US" dirty="0">
                <a:ea typeface="ＭＳ Ｐゴシック" pitchFamily="34" charset="-128"/>
              </a:rPr>
              <a:t>from our </a:t>
            </a:r>
            <a:r>
              <a:rPr lang="en-US" dirty="0">
                <a:solidFill>
                  <a:srgbClr val="00B0F0"/>
                </a:solidFill>
                <a:ea typeface="ＭＳ Ｐゴシック" pitchFamily="34" charset="-128"/>
              </a:rPr>
              <a:t>attraction to another person, or the charisma a person possesses</a:t>
            </a:r>
            <a:endParaRPr lang="en-US" dirty="0" smtClean="0">
              <a:solidFill>
                <a:srgbClr val="00B0F0"/>
              </a:solidFill>
              <a:ea typeface="ＭＳ Ｐゴシック" pitchFamily="34" charset="-128"/>
            </a:endParaRPr>
          </a:p>
          <a:p>
            <a:pPr marL="742950" lvl="2" indent="-342900">
              <a:spcBef>
                <a:spcPts val="600"/>
              </a:spcBef>
            </a:pPr>
            <a:r>
              <a:rPr lang="en-US" i="1" dirty="0" smtClean="0">
                <a:solidFill>
                  <a:srgbClr val="00B0F0"/>
                </a:solidFill>
                <a:ea typeface="ＭＳ Ｐゴシック" pitchFamily="34" charset="-128"/>
              </a:rPr>
              <a:t>Expert power</a:t>
            </a:r>
            <a:r>
              <a:rPr lang="en-US" i="1" dirty="0" smtClean="0">
                <a:ea typeface="ＭＳ Ｐゴシック" pitchFamily="34" charset="-128"/>
              </a:rPr>
              <a:t>-</a:t>
            </a:r>
            <a:r>
              <a:rPr lang="en-US" dirty="0" smtClean="0">
                <a:ea typeface="ＭＳ Ｐゴシック" pitchFamily="34" charset="-128"/>
              </a:rPr>
              <a:t>based </a:t>
            </a:r>
            <a:r>
              <a:rPr lang="en-US" dirty="0">
                <a:ea typeface="ＭＳ Ｐゴシック" pitchFamily="34" charset="-128"/>
              </a:rPr>
              <a:t>on </a:t>
            </a:r>
            <a:r>
              <a:rPr lang="en-US" dirty="0">
                <a:solidFill>
                  <a:srgbClr val="00B0F0"/>
                </a:solidFill>
                <a:ea typeface="ＭＳ Ｐゴシック" pitchFamily="34" charset="-128"/>
              </a:rPr>
              <a:t>a person’s knowledge and experience</a:t>
            </a:r>
          </a:p>
          <a:p>
            <a:pPr marL="742950" lvl="2" indent="-342900">
              <a:spcBef>
                <a:spcPts val="600"/>
              </a:spcBef>
            </a:pPr>
            <a:r>
              <a:rPr lang="en-US" i="1" dirty="0" smtClean="0">
                <a:solidFill>
                  <a:srgbClr val="00B0F0"/>
                </a:solidFill>
                <a:ea typeface="ＭＳ Ｐゴシック" pitchFamily="34" charset="-128"/>
              </a:rPr>
              <a:t>Coercive power</a:t>
            </a:r>
            <a:r>
              <a:rPr lang="en-US" i="1" dirty="0" smtClean="0">
                <a:ea typeface="ＭＳ Ｐゴシック" pitchFamily="34" charset="-128"/>
              </a:rPr>
              <a:t>-</a:t>
            </a:r>
            <a:r>
              <a:rPr lang="en-US" dirty="0" smtClean="0">
                <a:ea typeface="ＭＳ Ｐゴシック" pitchFamily="34" charset="-128"/>
              </a:rPr>
              <a:t>based </a:t>
            </a:r>
            <a:r>
              <a:rPr lang="en-US" dirty="0">
                <a:ea typeface="ＭＳ Ｐゴシック" pitchFamily="34" charset="-128"/>
              </a:rPr>
              <a:t>on </a:t>
            </a:r>
            <a:r>
              <a:rPr lang="en-US" dirty="0">
                <a:solidFill>
                  <a:srgbClr val="00B0F0"/>
                </a:solidFill>
                <a:ea typeface="ＭＳ Ｐゴシック" pitchFamily="34" charset="-128"/>
              </a:rPr>
              <a:t>the use of sanctions or punishments to influence others</a:t>
            </a:r>
            <a:endParaRPr lang="en-US" b="1" dirty="0">
              <a:solidFill>
                <a:srgbClr val="00B0F0"/>
              </a:solidFill>
              <a:ea typeface="ＭＳ Ｐゴシック" pitchFamily="34" charset="-128"/>
            </a:endParaRPr>
          </a:p>
          <a:p>
            <a:endParaRPr lang="en-US" dirty="0"/>
          </a:p>
          <a:p>
            <a:pPr marL="742950" lvl="2" indent="-342900">
              <a:spcBef>
                <a:spcPts val="600"/>
              </a:spcBef>
            </a:pPr>
            <a:endParaRPr lang="en-US" i="1" dirty="0" smtClean="0">
              <a:ea typeface="ＭＳ Ｐゴシック" pitchFamily="34" charset="-128"/>
            </a:endParaRPr>
          </a:p>
        </p:txBody>
      </p:sp>
    </p:spTree>
    <p:extLst>
      <p:ext uri="{BB962C8B-B14F-4D97-AF65-F5344CB8AC3E}">
        <p14:creationId xmlns:p14="http://schemas.microsoft.com/office/powerpoint/2010/main" val="3426161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534400" cy="1295400"/>
          </a:xfrm>
        </p:spPr>
        <p:txBody>
          <a:bodyPr/>
          <a:lstStyle/>
          <a:p>
            <a:pPr marL="0" indent="0" algn="l">
              <a:spcBef>
                <a:spcPts val="600"/>
              </a:spcBef>
            </a:pPr>
            <a:r>
              <a:rPr lang="en-US" sz="3600" dirty="0" smtClean="0"/>
              <a:t>Conflict and Power </a:t>
            </a:r>
            <a:r>
              <a:rPr lang="en-US" sz="2400" dirty="0" smtClean="0"/>
              <a:t>(4 of 4)</a:t>
            </a:r>
            <a:endParaRPr lang="en-US" sz="1400" dirty="0"/>
          </a:p>
        </p:txBody>
      </p:sp>
      <p:sp>
        <p:nvSpPr>
          <p:cNvPr id="3" name="Content Placeholder 2"/>
          <p:cNvSpPr>
            <a:spLocks noGrp="1"/>
          </p:cNvSpPr>
          <p:nvPr>
            <p:ph idx="1"/>
          </p:nvPr>
        </p:nvSpPr>
        <p:spPr>
          <a:xfrm>
            <a:off x="762000" y="1752600"/>
            <a:ext cx="7239000" cy="4525963"/>
          </a:xfrm>
        </p:spPr>
        <p:txBody>
          <a:bodyPr>
            <a:normAutofit lnSpcReduction="10000"/>
          </a:bodyPr>
          <a:lstStyle/>
          <a:p>
            <a:pPr marL="342900" lvl="1" indent="-342900">
              <a:spcBef>
                <a:spcPts val="600"/>
              </a:spcBef>
            </a:pPr>
            <a:r>
              <a:rPr lang="en-US" dirty="0" smtClean="0">
                <a:solidFill>
                  <a:srgbClr val="6F172C"/>
                </a:solidFill>
                <a:ea typeface="ＭＳ Ｐゴシック" pitchFamily="34" charset="-128"/>
              </a:rPr>
              <a:t>Power to Persuade</a:t>
            </a:r>
          </a:p>
          <a:p>
            <a:pPr marL="742950" lvl="2" indent="-342900">
              <a:spcBef>
                <a:spcPts val="600"/>
              </a:spcBef>
            </a:pPr>
            <a:r>
              <a:rPr lang="en-US" dirty="0" smtClean="0">
                <a:ea typeface="ＭＳ Ｐゴシック" pitchFamily="34" charset="-128"/>
              </a:rPr>
              <a:t>Power can manage conflict to achieve goals and meet needs.</a:t>
            </a:r>
          </a:p>
          <a:p>
            <a:pPr marL="1200150" lvl="3" indent="-342900">
              <a:spcBef>
                <a:spcPts val="600"/>
              </a:spcBef>
            </a:pPr>
            <a:r>
              <a:rPr lang="en-US" i="1" dirty="0" smtClean="0">
                <a:ea typeface="ＭＳ Ｐゴシック" pitchFamily="34" charset="-128"/>
              </a:rPr>
              <a:t>Compliance</a:t>
            </a:r>
            <a:r>
              <a:rPr lang="en-US" dirty="0" smtClean="0">
                <a:ea typeface="ＭＳ Ｐゴシック" pitchFamily="34" charset="-128"/>
              </a:rPr>
              <a:t> </a:t>
            </a:r>
            <a:r>
              <a:rPr lang="en-US" i="1" dirty="0" smtClean="0">
                <a:ea typeface="ＭＳ Ｐゴシック" pitchFamily="34" charset="-128"/>
              </a:rPr>
              <a:t>gaining-</a:t>
            </a:r>
            <a:r>
              <a:rPr lang="en-US" dirty="0" smtClean="0"/>
              <a:t>taking </a:t>
            </a:r>
            <a:r>
              <a:rPr lang="en-US" dirty="0"/>
              <a:t>persuasive actions to get others to comply with our goals</a:t>
            </a:r>
            <a:endParaRPr lang="en-US" i="1" dirty="0" smtClean="0">
              <a:ea typeface="ＭＳ Ｐゴシック" pitchFamily="34" charset="-128"/>
            </a:endParaRPr>
          </a:p>
          <a:p>
            <a:pPr marL="342900" lvl="1" indent="-342900">
              <a:spcBef>
                <a:spcPts val="600"/>
              </a:spcBef>
            </a:pPr>
            <a:r>
              <a:rPr lang="en-US" dirty="0" smtClean="0">
                <a:solidFill>
                  <a:srgbClr val="6F172C"/>
                </a:solidFill>
                <a:ea typeface="ＭＳ Ｐゴシック" pitchFamily="34" charset="-128"/>
              </a:rPr>
              <a:t>Power </a:t>
            </a:r>
            <a:r>
              <a:rPr lang="en-US" dirty="0" smtClean="0">
                <a:solidFill>
                  <a:srgbClr val="00B0F0"/>
                </a:solidFill>
                <a:ea typeface="ＭＳ Ｐゴシック" pitchFamily="34" charset="-128"/>
              </a:rPr>
              <a:t>Negotiation</a:t>
            </a:r>
          </a:p>
          <a:p>
            <a:pPr marL="742950" lvl="2" indent="-342900">
              <a:spcBef>
                <a:spcPts val="600"/>
              </a:spcBef>
            </a:pPr>
            <a:r>
              <a:rPr lang="en-US" dirty="0" smtClean="0">
                <a:ea typeface="ＭＳ Ｐゴシック" pitchFamily="34" charset="-128"/>
              </a:rPr>
              <a:t>Power, control, responsibility, and decision making are sources of conflict.</a:t>
            </a:r>
          </a:p>
          <a:p>
            <a:pPr marL="742950" lvl="2" indent="-342900">
              <a:spcBef>
                <a:spcPts val="600"/>
              </a:spcBef>
            </a:pPr>
            <a:r>
              <a:rPr lang="en-US" dirty="0" smtClean="0">
                <a:solidFill>
                  <a:srgbClr val="00B0F0"/>
                </a:solidFill>
                <a:ea typeface="ＭＳ Ｐゴシック" pitchFamily="34" charset="-128"/>
              </a:rPr>
              <a:t>Reflect on your needs and the needs of the other person.</a:t>
            </a:r>
          </a:p>
          <a:p>
            <a:pPr marL="742950" lvl="2" indent="-342900">
              <a:spcBef>
                <a:spcPts val="600"/>
              </a:spcBef>
            </a:pPr>
            <a:r>
              <a:rPr lang="en-US" dirty="0">
                <a:solidFill>
                  <a:srgbClr val="00B0F0"/>
                </a:solidFill>
              </a:rPr>
              <a:t>Ideally, partners negotiate a mutually acceptable and rewarding power relationship.</a:t>
            </a:r>
            <a:endParaRPr lang="en-US" dirty="0" smtClean="0">
              <a:solidFill>
                <a:srgbClr val="00B0F0"/>
              </a:solidFill>
              <a:ea typeface="ＭＳ Ｐゴシック" pitchFamily="34" charset="-128"/>
            </a:endParaRPr>
          </a:p>
        </p:txBody>
      </p:sp>
    </p:spTree>
    <p:extLst>
      <p:ext uri="{BB962C8B-B14F-4D97-AF65-F5344CB8AC3E}">
        <p14:creationId xmlns:p14="http://schemas.microsoft.com/office/powerpoint/2010/main" val="342616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Styles </a:t>
            </a:r>
            <a:r>
              <a:rPr lang="en-US" sz="2700" dirty="0" smtClean="0"/>
              <a:t>(1 of 6)</a:t>
            </a:r>
            <a:br>
              <a:rPr lang="en-US" sz="2700" dirty="0" smtClean="0"/>
            </a:br>
            <a:r>
              <a:rPr lang="en-US" sz="1600" dirty="0" smtClean="0"/>
              <a:t>8.5 Describe five conflict management styles.</a:t>
            </a:r>
            <a:endParaRPr lang="en-US" sz="1600" dirty="0"/>
          </a:p>
        </p:txBody>
      </p:sp>
      <p:sp>
        <p:nvSpPr>
          <p:cNvPr id="3" name="Content Placeholder 2"/>
          <p:cNvSpPr>
            <a:spLocks noGrp="1"/>
          </p:cNvSpPr>
          <p:nvPr>
            <p:ph idx="1"/>
          </p:nvPr>
        </p:nvSpPr>
        <p:spPr>
          <a:xfrm>
            <a:off x="685800" y="1524000"/>
            <a:ext cx="8229600" cy="4525963"/>
          </a:xfrm>
        </p:spPr>
        <p:txBody>
          <a:bodyPr>
            <a:noAutofit/>
          </a:bodyPr>
          <a:lstStyle/>
          <a:p>
            <a:pPr marL="342900" lvl="1" indent="-342900">
              <a:spcBef>
                <a:spcPts val="600"/>
              </a:spcBef>
            </a:pPr>
            <a:r>
              <a:rPr lang="en-US" i="1" dirty="0" smtClean="0">
                <a:solidFill>
                  <a:srgbClr val="00B0F0"/>
                </a:solidFill>
                <a:ea typeface="ＭＳ Ｐゴシック" pitchFamily="34" charset="-128"/>
              </a:rPr>
              <a:t>Conflict Management Styles</a:t>
            </a:r>
          </a:p>
          <a:p>
            <a:pPr marL="742950" lvl="2" indent="-342900">
              <a:spcBef>
                <a:spcPts val="600"/>
              </a:spcBef>
            </a:pPr>
            <a:r>
              <a:rPr lang="en-US" dirty="0" smtClean="0">
                <a:solidFill>
                  <a:srgbClr val="00B0F0"/>
                </a:solidFill>
                <a:ea typeface="ＭＳ Ｐゴシック" pitchFamily="34" charset="-128"/>
              </a:rPr>
              <a:t>Avoidance</a:t>
            </a:r>
          </a:p>
          <a:p>
            <a:pPr marL="742950" lvl="2" indent="-342900">
              <a:spcBef>
                <a:spcPts val="600"/>
              </a:spcBef>
            </a:pPr>
            <a:r>
              <a:rPr lang="en-US" dirty="0" smtClean="0">
                <a:solidFill>
                  <a:srgbClr val="00B0F0"/>
                </a:solidFill>
                <a:ea typeface="ＭＳ Ｐゴシック" pitchFamily="34" charset="-128"/>
              </a:rPr>
              <a:t>Accommodation</a:t>
            </a:r>
          </a:p>
          <a:p>
            <a:pPr marL="742950" lvl="2" indent="-342900">
              <a:spcBef>
                <a:spcPts val="600"/>
              </a:spcBef>
            </a:pPr>
            <a:r>
              <a:rPr lang="en-US" dirty="0" smtClean="0">
                <a:solidFill>
                  <a:srgbClr val="00B0F0"/>
                </a:solidFill>
                <a:ea typeface="ＭＳ Ｐゴシック" pitchFamily="34" charset="-128"/>
              </a:rPr>
              <a:t>Competition</a:t>
            </a:r>
          </a:p>
          <a:p>
            <a:pPr marL="742950" lvl="2" indent="-342900">
              <a:spcBef>
                <a:spcPts val="600"/>
              </a:spcBef>
            </a:pPr>
            <a:r>
              <a:rPr lang="en-US" dirty="0" smtClean="0">
                <a:solidFill>
                  <a:srgbClr val="00B0F0"/>
                </a:solidFill>
                <a:ea typeface="ＭＳ Ｐゴシック" pitchFamily="34" charset="-128"/>
              </a:rPr>
              <a:t>Compromise</a:t>
            </a:r>
          </a:p>
          <a:p>
            <a:pPr marL="742950" lvl="2" indent="-342900">
              <a:spcBef>
                <a:spcPts val="600"/>
              </a:spcBef>
            </a:pPr>
            <a:r>
              <a:rPr lang="en-US" dirty="0" smtClean="0">
                <a:solidFill>
                  <a:srgbClr val="00B0F0"/>
                </a:solidFill>
                <a:ea typeface="ＭＳ Ｐゴシック" pitchFamily="34" charset="-128"/>
              </a:rPr>
              <a:t>Collaboration</a:t>
            </a:r>
          </a:p>
          <a:p>
            <a:pPr marL="741363" lvl="3" indent="0">
              <a:spcBef>
                <a:spcPts val="600"/>
              </a:spcBef>
              <a:buNone/>
            </a:pPr>
            <a:endParaRPr lang="en-US" sz="1700" b="1" dirty="0" smtClean="0">
              <a:ea typeface="ＭＳ Ｐゴシック"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265239"/>
          </a:xfrm>
        </p:spPr>
        <p:txBody>
          <a:bodyPr>
            <a:noAutofit/>
          </a:bodyPr>
          <a:lstStyle/>
          <a:p>
            <a:pPr marL="115888" lvl="3" indent="0">
              <a:spcBef>
                <a:spcPts val="600"/>
              </a:spcBef>
              <a:buNone/>
            </a:pPr>
            <a:r>
              <a:rPr lang="en-US" sz="2800" b="1" dirty="0" smtClean="0">
                <a:solidFill>
                  <a:schemeClr val="bg1"/>
                </a:solidFill>
                <a:latin typeface="Arial" panose="020B0604020202020204" pitchFamily="34" charset="0"/>
                <a:ea typeface="ＭＳ Ｐゴシック" pitchFamily="34" charset="-128"/>
                <a:cs typeface="Arial" panose="020B0604020202020204" pitchFamily="34" charset="0"/>
              </a:rPr>
              <a:t>Figure 8.2 </a:t>
            </a:r>
            <a:r>
              <a:rPr lang="en-US" sz="2800" dirty="0" smtClean="0">
                <a:solidFill>
                  <a:schemeClr val="bg1"/>
                </a:solidFill>
                <a:latin typeface="Arial" panose="020B0604020202020204" pitchFamily="34" charset="0"/>
                <a:ea typeface="ＭＳ Ｐゴシック" pitchFamily="34" charset="-128"/>
                <a:cs typeface="Arial" panose="020B0604020202020204" pitchFamily="34" charset="0"/>
              </a:rPr>
              <a:t>Conflict Management Styles: The five conflict management styles in relation to concern for others and concern for self</a:t>
            </a:r>
            <a:endParaRPr lang="en-US" sz="2800" dirty="0">
              <a:solidFill>
                <a:schemeClr val="bg1"/>
              </a:solidFill>
              <a:latin typeface="Arial" panose="020B0604020202020204" pitchFamily="34" charset="0"/>
              <a:cs typeface="Arial" panose="020B0604020202020204" pitchFamily="34" charset="0"/>
            </a:endParaRPr>
          </a:p>
        </p:txBody>
      </p:sp>
      <p:pic>
        <p:nvPicPr>
          <p:cNvPr id="4" name="Picture 2" descr="A graph with a picture of a man next to a vertical arrow pointing up, and the label “Concern for Self” and a horizontal arrow pointing right with a photo of a group of students and a label that says “Concern for Others.” There are five dots plotted on the graph. One of them is labeled Avoidance and it is the lowest and farthest to the left. Another one is just as far to the left but toward the top, labeled Competition. Another is as low as Avoidance, it is labeled Accommodation, but it is far to the right. The next is Collaboration, which is as far to the right as Accommodation, but as high up as Competition. The last dot, Compromise, is directly in the middle."/>
          <p:cNvPicPr>
            <a:picLocks noChangeAspect="1" noChangeArrowheads="1"/>
          </p:cNvPicPr>
          <p:nvPr/>
        </p:nvPicPr>
        <p:blipFill>
          <a:blip r:embed="rId3" cstate="print"/>
          <a:srcRect t="3396" r="40397" b="6440"/>
          <a:stretch>
            <a:fillRect/>
          </a:stretch>
        </p:blipFill>
        <p:spPr bwMode="auto">
          <a:xfrm>
            <a:off x="990600" y="1600200"/>
            <a:ext cx="6964600" cy="4403174"/>
          </a:xfrm>
          <a:prstGeom prst="rect">
            <a:avLst/>
          </a:prstGeom>
          <a:noFill/>
          <a:ln w="9525">
            <a:noFill/>
            <a:miter lim="800000"/>
            <a:headEnd/>
            <a:tailEnd/>
          </a:ln>
        </p:spPr>
      </p:pic>
    </p:spTree>
    <p:extLst>
      <p:ext uri="{BB962C8B-B14F-4D97-AF65-F5344CB8AC3E}">
        <p14:creationId xmlns:p14="http://schemas.microsoft.com/office/powerpoint/2010/main" val="22176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Styles </a:t>
            </a:r>
            <a:r>
              <a:rPr lang="en-US" sz="2700" dirty="0" smtClean="0"/>
              <a:t>(3 of 6)</a:t>
            </a:r>
            <a:endParaRPr lang="en-US" sz="1600" dirty="0"/>
          </a:p>
        </p:txBody>
      </p:sp>
      <p:sp>
        <p:nvSpPr>
          <p:cNvPr id="3" name="Content Placeholder 2"/>
          <p:cNvSpPr>
            <a:spLocks noGrp="1"/>
          </p:cNvSpPr>
          <p:nvPr>
            <p:ph idx="1"/>
          </p:nvPr>
        </p:nvSpPr>
        <p:spPr>
          <a:xfrm>
            <a:off x="762000" y="1600200"/>
            <a:ext cx="7543800" cy="4525963"/>
          </a:xfrm>
        </p:spPr>
        <p:txBody>
          <a:bodyPr>
            <a:noAutofit/>
          </a:bodyPr>
          <a:lstStyle/>
          <a:p>
            <a:pPr marL="342900" lvl="1" indent="-342900">
              <a:spcBef>
                <a:spcPts val="600"/>
              </a:spcBef>
            </a:pPr>
            <a:r>
              <a:rPr lang="en-US" i="1" dirty="0" smtClean="0">
                <a:solidFill>
                  <a:srgbClr val="00B0F0"/>
                </a:solidFill>
                <a:ea typeface="ＭＳ Ｐゴシック" pitchFamily="34" charset="-128"/>
              </a:rPr>
              <a:t>Avoidance</a:t>
            </a:r>
            <a:endParaRPr lang="en-US" i="1" dirty="0" smtClean="0">
              <a:solidFill>
                <a:srgbClr val="00B0F0"/>
              </a:solidFill>
            </a:endParaRPr>
          </a:p>
          <a:p>
            <a:pPr marL="742950" lvl="2" indent="-342900">
              <a:spcBef>
                <a:spcPts val="600"/>
              </a:spcBef>
            </a:pPr>
            <a:r>
              <a:rPr lang="en-US" dirty="0" smtClean="0">
                <a:ea typeface="ＭＳ Ｐゴシック" pitchFamily="34" charset="-128"/>
              </a:rPr>
              <a:t>Might indicate the person has </a:t>
            </a:r>
            <a:r>
              <a:rPr lang="en-US" dirty="0" smtClean="0">
                <a:solidFill>
                  <a:srgbClr val="00B0F0"/>
                </a:solidFill>
                <a:ea typeface="ＭＳ Ｐゴシック" pitchFamily="34" charset="-128"/>
              </a:rPr>
              <a:t>low concern for others as well as himself or herself.</a:t>
            </a:r>
          </a:p>
          <a:p>
            <a:pPr marL="742950" lvl="2" indent="-342900">
              <a:spcBef>
                <a:spcPts val="600"/>
              </a:spcBef>
            </a:pPr>
            <a:r>
              <a:rPr lang="en-US" dirty="0" smtClean="0">
                <a:ea typeface="ＭＳ Ｐゴシック" pitchFamily="34" charset="-128"/>
              </a:rPr>
              <a:t>Also called the </a:t>
            </a:r>
            <a:r>
              <a:rPr lang="en-US" dirty="0" smtClean="0">
                <a:solidFill>
                  <a:srgbClr val="00B0F0"/>
                </a:solidFill>
                <a:ea typeface="ＭＳ Ｐゴシック" pitchFamily="34" charset="-128"/>
              </a:rPr>
              <a:t>lose-lose </a:t>
            </a:r>
            <a:r>
              <a:rPr lang="en-US" dirty="0" smtClean="0">
                <a:ea typeface="ＭＳ Ｐゴシック" pitchFamily="34" charset="-128"/>
              </a:rPr>
              <a:t>approach.</a:t>
            </a:r>
          </a:p>
          <a:p>
            <a:pPr marL="742950" lvl="2" indent="-342900">
              <a:spcBef>
                <a:spcPts val="600"/>
              </a:spcBef>
            </a:pPr>
            <a:r>
              <a:rPr lang="en-US" i="1" dirty="0" smtClean="0">
                <a:solidFill>
                  <a:srgbClr val="00B0F0"/>
                </a:solidFill>
                <a:ea typeface="ＭＳ Ｐゴシック" pitchFamily="34" charset="-128"/>
              </a:rPr>
              <a:t>Demand-withdrawal</a:t>
            </a:r>
            <a:r>
              <a:rPr lang="en-US" i="1" dirty="0" smtClean="0">
                <a:ea typeface="ＭＳ Ｐゴシック" pitchFamily="34" charset="-128"/>
              </a:rPr>
              <a:t> pattern of conflict management</a:t>
            </a:r>
          </a:p>
          <a:p>
            <a:pPr lvl="2"/>
            <a:r>
              <a:rPr lang="en-US" sz="2000" dirty="0"/>
              <a:t>O</a:t>
            </a:r>
            <a:r>
              <a:rPr lang="en-US" sz="2000" dirty="0" smtClean="0"/>
              <a:t>ccurs </a:t>
            </a:r>
            <a:r>
              <a:rPr lang="en-US" sz="2000" dirty="0"/>
              <a:t>because one of the partners in the </a:t>
            </a:r>
            <a:r>
              <a:rPr lang="en-US" sz="2000" dirty="0" smtClean="0"/>
              <a:t>relationship wants </a:t>
            </a:r>
            <a:r>
              <a:rPr lang="en-US" sz="2000" dirty="0"/>
              <a:t>to change the relationship and the other person does </a:t>
            </a:r>
            <a:r>
              <a:rPr lang="en-US" sz="2000" dirty="0" smtClean="0"/>
              <a:t>not.</a:t>
            </a:r>
            <a:endParaRPr lang="en-US" dirty="0" smtClean="0">
              <a:ea typeface="ＭＳ Ｐゴシック"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Styles </a:t>
            </a:r>
            <a:r>
              <a:rPr lang="en-US" sz="2700" dirty="0" smtClean="0"/>
              <a:t>(4 of 6)</a:t>
            </a:r>
            <a:endParaRPr lang="en-US" sz="1600" dirty="0"/>
          </a:p>
        </p:txBody>
      </p:sp>
      <p:sp>
        <p:nvSpPr>
          <p:cNvPr id="3" name="Content Placeholder 2"/>
          <p:cNvSpPr>
            <a:spLocks noGrp="1"/>
          </p:cNvSpPr>
          <p:nvPr>
            <p:ph idx="1"/>
          </p:nvPr>
        </p:nvSpPr>
        <p:spPr>
          <a:xfrm>
            <a:off x="762000" y="1600200"/>
            <a:ext cx="7543800" cy="4525963"/>
          </a:xfrm>
        </p:spPr>
        <p:txBody>
          <a:bodyPr>
            <a:noAutofit/>
          </a:bodyPr>
          <a:lstStyle/>
          <a:p>
            <a:pPr marL="342900" lvl="1" indent="-342900">
              <a:spcBef>
                <a:spcPts val="600"/>
              </a:spcBef>
            </a:pPr>
            <a:r>
              <a:rPr lang="en-US" i="1" dirty="0" smtClean="0">
                <a:solidFill>
                  <a:srgbClr val="00B0F0"/>
                </a:solidFill>
                <a:ea typeface="ＭＳ Ｐゴシック" pitchFamily="34" charset="-128"/>
              </a:rPr>
              <a:t>Accommodation</a:t>
            </a:r>
            <a:endParaRPr lang="en-US" i="1" dirty="0" smtClean="0">
              <a:solidFill>
                <a:srgbClr val="00B0F0"/>
              </a:solidFill>
            </a:endParaRPr>
          </a:p>
          <a:p>
            <a:pPr marL="742950" lvl="2" indent="-342900">
              <a:spcBef>
                <a:spcPts val="600"/>
              </a:spcBef>
            </a:pPr>
            <a:r>
              <a:rPr lang="en-US" dirty="0" smtClean="0">
                <a:ea typeface="ＭＳ Ｐゴシック" pitchFamily="34" charset="-128"/>
              </a:rPr>
              <a:t>People </a:t>
            </a:r>
            <a:r>
              <a:rPr lang="en-US" dirty="0" smtClean="0">
                <a:solidFill>
                  <a:srgbClr val="00B0F0"/>
                </a:solidFill>
                <a:ea typeface="ＭＳ Ｐゴシック" pitchFamily="34" charset="-128"/>
              </a:rPr>
              <a:t>just do what others want them to do, sacrificing their own needs.</a:t>
            </a:r>
          </a:p>
          <a:p>
            <a:pPr marL="742950" lvl="2" indent="-342900">
              <a:spcBef>
                <a:spcPts val="600"/>
              </a:spcBef>
            </a:pPr>
            <a:r>
              <a:rPr lang="en-US" dirty="0" smtClean="0">
                <a:ea typeface="ＭＳ Ｐゴシック" pitchFamily="34" charset="-128"/>
              </a:rPr>
              <a:t>Also called the</a:t>
            </a:r>
            <a:r>
              <a:rPr lang="en-US" dirty="0" smtClean="0">
                <a:solidFill>
                  <a:srgbClr val="00B0F0"/>
                </a:solidFill>
                <a:ea typeface="ＭＳ Ｐゴシック" pitchFamily="34" charset="-128"/>
              </a:rPr>
              <a:t> lose-win </a:t>
            </a:r>
            <a:r>
              <a:rPr lang="en-US" dirty="0" smtClean="0">
                <a:ea typeface="ＭＳ Ｐゴシック" pitchFamily="34" charset="-128"/>
              </a:rPr>
              <a:t>approach.</a:t>
            </a:r>
          </a:p>
          <a:p>
            <a:pPr marL="742950" lvl="2" indent="-342900">
              <a:spcBef>
                <a:spcPts val="600"/>
              </a:spcBef>
            </a:pPr>
            <a:r>
              <a:rPr lang="en-US" dirty="0" smtClean="0">
                <a:ea typeface="ＭＳ Ｐゴシック" pitchFamily="34" charset="-128"/>
              </a:rPr>
              <a:t>May result in a </a:t>
            </a:r>
            <a:r>
              <a:rPr lang="en-US" dirty="0" err="1" smtClean="0">
                <a:ea typeface="ＭＳ Ｐゴシック" pitchFamily="34" charset="-128"/>
              </a:rPr>
              <a:t>pseudosolution</a:t>
            </a:r>
            <a:r>
              <a:rPr lang="en-US" dirty="0" smtClean="0">
                <a:ea typeface="ＭＳ Ｐゴシック" pitchFamily="34" charset="-128"/>
              </a:rPr>
              <a:t>.</a:t>
            </a:r>
          </a:p>
        </p:txBody>
      </p:sp>
    </p:spTree>
    <p:extLst>
      <p:ext uri="{BB962C8B-B14F-4D97-AF65-F5344CB8AC3E}">
        <p14:creationId xmlns:p14="http://schemas.microsoft.com/office/powerpoint/2010/main" val="186912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a:spLocks noGrp="1"/>
          </p:cNvSpPr>
          <p:nvPr>
            <p:ph type="title"/>
          </p:nvPr>
        </p:nvSpPr>
        <p:spPr>
          <a:xfrm>
            <a:off x="457200" y="76200"/>
            <a:ext cx="8229600" cy="1143000"/>
          </a:xfrm>
        </p:spPr>
        <p:txBody>
          <a:bodyPr>
            <a:normAutofit/>
          </a:bodyPr>
          <a:lstStyle/>
          <a:p>
            <a:r>
              <a:rPr lang="en-US" altLang="en-US" sz="3600" dirty="0" smtClean="0">
                <a:ea typeface="ＭＳ Ｐゴシック" pitchFamily="34" charset="-128"/>
              </a:rPr>
              <a:t>Learning Objectives</a:t>
            </a:r>
            <a:r>
              <a:rPr lang="en-US" altLang="en-US" dirty="0" smtClean="0">
                <a:ea typeface="ＭＳ Ｐゴシック" pitchFamily="34" charset="-128"/>
              </a:rPr>
              <a:t/>
            </a:r>
            <a:br>
              <a:rPr lang="en-US" altLang="en-US" dirty="0" smtClean="0">
                <a:ea typeface="ＭＳ Ｐゴシック" pitchFamily="34" charset="-128"/>
              </a:rPr>
            </a:br>
            <a:r>
              <a:rPr lang="en-US" altLang="en-US" sz="2400" dirty="0" smtClean="0"/>
              <a:t>After reading this chapter, you should be able to:</a:t>
            </a:r>
            <a:endParaRPr lang="en-US" altLang="en-US" dirty="0" smtClean="0"/>
          </a:p>
        </p:txBody>
      </p:sp>
      <p:sp>
        <p:nvSpPr>
          <p:cNvPr id="4099" name="Content Placeholder 6"/>
          <p:cNvSpPr>
            <a:spLocks noGrp="1"/>
          </p:cNvSpPr>
          <p:nvPr>
            <p:ph idx="1"/>
          </p:nvPr>
        </p:nvSpPr>
        <p:spPr>
          <a:xfrm>
            <a:off x="685800" y="1828800"/>
            <a:ext cx="8153400" cy="4351338"/>
          </a:xfrm>
        </p:spPr>
        <p:txBody>
          <a:bodyPr>
            <a:normAutofit/>
          </a:bodyPr>
          <a:lstStyle/>
          <a:p>
            <a:pPr marL="463550" lvl="1" indent="-463550">
              <a:spcBef>
                <a:spcPts val="1200"/>
              </a:spcBef>
              <a:buFont typeface="Arial" pitchFamily="34" charset="0"/>
              <a:buNone/>
            </a:pPr>
            <a:r>
              <a:rPr lang="en-US" altLang="en-US" sz="2200" dirty="0">
                <a:solidFill>
                  <a:srgbClr val="00B0F0"/>
                </a:solidFill>
              </a:rPr>
              <a:t>8</a:t>
            </a:r>
            <a:r>
              <a:rPr lang="en-US" altLang="en-US" sz="2200" dirty="0" smtClean="0">
                <a:solidFill>
                  <a:srgbClr val="00B0F0"/>
                </a:solidFill>
              </a:rPr>
              <a:t>.1 Define interpersonal conflict.</a:t>
            </a:r>
          </a:p>
          <a:p>
            <a:pPr marL="463550" lvl="1" indent="-463550">
              <a:spcBef>
                <a:spcPts val="1200"/>
              </a:spcBef>
              <a:buFont typeface="Arial" pitchFamily="34" charset="0"/>
              <a:buNone/>
            </a:pPr>
            <a:r>
              <a:rPr lang="en-US" altLang="en-US" sz="2200" dirty="0">
                <a:solidFill>
                  <a:srgbClr val="00B0F0"/>
                </a:solidFill>
              </a:rPr>
              <a:t>8</a:t>
            </a:r>
            <a:r>
              <a:rPr lang="en-US" altLang="en-US" sz="2200" dirty="0" smtClean="0">
                <a:solidFill>
                  <a:srgbClr val="00B0F0"/>
                </a:solidFill>
              </a:rPr>
              <a:t>.2 Identify commonly held myths about interpersonal conflict.</a:t>
            </a:r>
          </a:p>
          <a:p>
            <a:pPr marL="463550" lvl="1" indent="-463550">
              <a:spcBef>
                <a:spcPts val="1200"/>
              </a:spcBef>
              <a:buFont typeface="Arial" pitchFamily="34" charset="0"/>
              <a:buNone/>
            </a:pPr>
            <a:r>
              <a:rPr lang="en-US" altLang="en-US" sz="2200" dirty="0" smtClean="0">
                <a:solidFill>
                  <a:srgbClr val="00B0F0"/>
                </a:solidFill>
              </a:rPr>
              <a:t>8.3 Compare and contrast three types of interpersonal conflict.</a:t>
            </a:r>
          </a:p>
          <a:p>
            <a:pPr marL="463550" indent="-463550">
              <a:spcBef>
                <a:spcPts val="1200"/>
              </a:spcBef>
              <a:buFont typeface="Arial" pitchFamily="34" charset="0"/>
              <a:buNone/>
            </a:pPr>
            <a:r>
              <a:rPr lang="en-US" altLang="en-US" sz="2200" dirty="0" smtClean="0">
                <a:solidFill>
                  <a:srgbClr val="00B0F0"/>
                </a:solidFill>
              </a:rPr>
              <a:t>8.4 Describe the relationship between conflict and power.</a:t>
            </a:r>
          </a:p>
          <a:p>
            <a:pPr marL="463550" indent="-463550">
              <a:spcBef>
                <a:spcPts val="1200"/>
              </a:spcBef>
              <a:buFont typeface="Arial" pitchFamily="34" charset="0"/>
              <a:buNone/>
            </a:pPr>
            <a:r>
              <a:rPr lang="en-US" altLang="en-US" sz="2200" dirty="0" smtClean="0"/>
              <a:t>8.5 Describe five conflict management styles.</a:t>
            </a:r>
          </a:p>
          <a:p>
            <a:pPr marL="463550" indent="-463550">
              <a:spcBef>
                <a:spcPts val="1200"/>
              </a:spcBef>
              <a:buFont typeface="Arial" pitchFamily="34" charset="0"/>
              <a:buNone/>
            </a:pPr>
            <a:r>
              <a:rPr lang="en-US" altLang="en-US" sz="2200" dirty="0" smtClean="0"/>
              <a:t>8.6 Identify and use conflict management skills to help manage emotions, information, goals, and problems when attempting to solve interpersonal differences.</a:t>
            </a:r>
          </a:p>
        </p:txBody>
      </p:sp>
      <p:sp>
        <p:nvSpPr>
          <p:cNvPr id="4100" name="Slide Number Placeholder 4"/>
          <p:cNvSpPr>
            <a:spLocks noGrp="1"/>
          </p:cNvSpPr>
          <p:nvPr>
            <p:ph type="sldNum" sz="quarter" idx="12"/>
          </p:nvPr>
        </p:nvSpPr>
        <p:spPr bwMode="auto">
          <a:xfrm>
            <a:off x="7086600" y="6356350"/>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rgbClr val="C00000"/>
                </a:solidFill>
                <a:latin typeface="Arial" pitchFamily="34" charset="0"/>
                <a:cs typeface="Arial" pitchFamily="34" charset="0"/>
              </a:defRPr>
            </a:lvl1pPr>
            <a:lvl2pPr marL="742950" indent="-285750">
              <a:lnSpc>
                <a:spcPct val="90000"/>
              </a:lnSpc>
              <a:spcBef>
                <a:spcPts val="500"/>
              </a:spcBef>
              <a:buFont typeface="Arial" pitchFamily="34" charset="0"/>
              <a:buChar char="•"/>
              <a:defRPr sz="2400">
                <a:solidFill>
                  <a:schemeClr val="tx1"/>
                </a:solidFill>
                <a:latin typeface="Arial" pitchFamily="34" charset="0"/>
                <a:cs typeface="Arial" pitchFamily="34" charset="0"/>
              </a:defRPr>
            </a:lvl2pPr>
            <a:lvl3pPr marL="1143000" indent="-228600">
              <a:lnSpc>
                <a:spcPct val="90000"/>
              </a:lnSpc>
              <a:spcBef>
                <a:spcPts val="500"/>
              </a:spcBef>
              <a:buFont typeface="Arial" pitchFamily="34" charset="0"/>
              <a:buChar char="•"/>
              <a:defRPr sz="2000">
                <a:solidFill>
                  <a:schemeClr val="tx1"/>
                </a:solidFill>
                <a:latin typeface="Arial" pitchFamily="34" charset="0"/>
                <a:cs typeface="Arial" pitchFamily="34" charset="0"/>
              </a:defRPr>
            </a:lvl3pPr>
            <a:lvl4pPr marL="16002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4pPr>
            <a:lvl5pPr marL="2057400" indent="-228600">
              <a:lnSpc>
                <a:spcPct val="90000"/>
              </a:lnSpc>
              <a:spcBef>
                <a:spcPts val="500"/>
              </a:spcBef>
              <a:buFont typeface="Arial" pitchFamily="34" charset="0"/>
              <a:buChar char="•"/>
              <a:defRPr>
                <a:solidFill>
                  <a:schemeClr val="tx1"/>
                </a:solidFill>
                <a:latin typeface="Arial" pitchFamily="34" charset="0"/>
                <a:cs typeface="Arial"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Arial" pitchFamily="34" charset="0"/>
                <a:cs typeface="Arial" pitchFamily="34" charset="0"/>
              </a:defRPr>
            </a:lvl9pPr>
          </a:lstStyle>
          <a:p>
            <a:pPr>
              <a:lnSpc>
                <a:spcPct val="100000"/>
              </a:lnSpc>
              <a:spcBef>
                <a:spcPct val="0"/>
              </a:spcBef>
              <a:buFontTx/>
              <a:buNone/>
            </a:pPr>
            <a:fld id="{015B9C84-7032-414A-BC0D-7855D92F9B7D}" type="slidenum">
              <a:rPr lang="en-US" altLang="en-US" sz="1200" smtClean="0">
                <a:solidFill>
                  <a:srgbClr val="898989"/>
                </a:solidFill>
              </a:rPr>
              <a:pPr>
                <a:lnSpc>
                  <a:spcPct val="100000"/>
                </a:lnSpc>
                <a:spcBef>
                  <a:spcPct val="0"/>
                </a:spcBef>
                <a:buFontTx/>
                <a:buNone/>
              </a:pPr>
              <a:t>2</a:t>
            </a:fld>
            <a:endParaRPr lang="en-US" altLang="en-US" sz="1200" dirty="0" smtClean="0">
              <a:solidFill>
                <a:srgbClr val="898989"/>
              </a:solidFill>
            </a:endParaRPr>
          </a:p>
        </p:txBody>
      </p:sp>
    </p:spTree>
    <p:extLst>
      <p:ext uri="{BB962C8B-B14F-4D97-AF65-F5344CB8AC3E}">
        <p14:creationId xmlns:p14="http://schemas.microsoft.com/office/powerpoint/2010/main" val="377362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Styles </a:t>
            </a:r>
            <a:r>
              <a:rPr lang="en-US" sz="2700" dirty="0" smtClean="0"/>
              <a:t>(5 of 6)</a:t>
            </a:r>
            <a:endParaRPr lang="en-US" sz="1600" dirty="0"/>
          </a:p>
        </p:txBody>
      </p:sp>
      <p:sp>
        <p:nvSpPr>
          <p:cNvPr id="3" name="Content Placeholder 2"/>
          <p:cNvSpPr>
            <a:spLocks noGrp="1"/>
          </p:cNvSpPr>
          <p:nvPr>
            <p:ph idx="1"/>
          </p:nvPr>
        </p:nvSpPr>
        <p:spPr>
          <a:xfrm>
            <a:off x="762000" y="1752600"/>
            <a:ext cx="7543800" cy="4525963"/>
          </a:xfrm>
        </p:spPr>
        <p:txBody>
          <a:bodyPr>
            <a:noAutofit/>
          </a:bodyPr>
          <a:lstStyle/>
          <a:p>
            <a:pPr marL="342900" lvl="1" indent="-342900">
              <a:spcBef>
                <a:spcPts val="600"/>
              </a:spcBef>
            </a:pPr>
            <a:r>
              <a:rPr lang="en-US" i="1" dirty="0" smtClean="0">
                <a:solidFill>
                  <a:srgbClr val="00B0F0"/>
                </a:solidFill>
                <a:ea typeface="ＭＳ Ｐゴシック" pitchFamily="34" charset="-128"/>
              </a:rPr>
              <a:t>Competition</a:t>
            </a:r>
          </a:p>
          <a:p>
            <a:pPr marL="742950" lvl="2" indent="-342900">
              <a:spcBef>
                <a:spcPts val="600"/>
              </a:spcBef>
            </a:pPr>
            <a:r>
              <a:rPr lang="en-US" dirty="0" smtClean="0">
                <a:ea typeface="ＭＳ Ｐゴシック" pitchFamily="34" charset="-128"/>
              </a:rPr>
              <a:t>Stresses </a:t>
            </a:r>
            <a:r>
              <a:rPr lang="en-US" dirty="0" smtClean="0">
                <a:solidFill>
                  <a:srgbClr val="00B0F0"/>
                </a:solidFill>
                <a:ea typeface="ＭＳ Ｐゴシック" pitchFamily="34" charset="-128"/>
              </a:rPr>
              <a:t>winning a conflict at the expense of the other person.</a:t>
            </a:r>
          </a:p>
          <a:p>
            <a:pPr marL="742950" lvl="2" indent="-342900">
              <a:spcBef>
                <a:spcPts val="600"/>
              </a:spcBef>
            </a:pPr>
            <a:r>
              <a:rPr lang="en-US" dirty="0" smtClean="0">
                <a:ea typeface="ＭＳ Ｐゴシック" pitchFamily="34" charset="-128"/>
              </a:rPr>
              <a:t>Also called the </a:t>
            </a:r>
            <a:r>
              <a:rPr lang="en-US" dirty="0" smtClean="0">
                <a:solidFill>
                  <a:srgbClr val="00B0F0"/>
                </a:solidFill>
                <a:ea typeface="ＭＳ Ｐゴシック" pitchFamily="34" charset="-128"/>
              </a:rPr>
              <a:t>win-lose</a:t>
            </a:r>
            <a:r>
              <a:rPr lang="en-US" dirty="0" smtClean="0">
                <a:ea typeface="ＭＳ Ｐゴシック" pitchFamily="34" charset="-128"/>
              </a:rPr>
              <a:t> approach.</a:t>
            </a:r>
          </a:p>
          <a:p>
            <a:pPr marL="742950" lvl="2" indent="-342900">
              <a:spcBef>
                <a:spcPts val="600"/>
              </a:spcBef>
            </a:pPr>
            <a:r>
              <a:rPr lang="en-US" dirty="0" smtClean="0">
                <a:ea typeface="ＭＳ Ｐゴシック" pitchFamily="34" charset="-128"/>
              </a:rPr>
              <a:t>May include threats and warnings.</a:t>
            </a:r>
          </a:p>
          <a:p>
            <a:pPr marL="342900" lvl="1" indent="-342900">
              <a:spcBef>
                <a:spcPts val="600"/>
              </a:spcBef>
            </a:pPr>
            <a:r>
              <a:rPr lang="en-US" i="1" dirty="0" smtClean="0">
                <a:solidFill>
                  <a:srgbClr val="00B0F0"/>
                </a:solidFill>
                <a:ea typeface="ＭＳ Ｐゴシック" pitchFamily="34" charset="-128"/>
              </a:rPr>
              <a:t>Compromise</a:t>
            </a:r>
          </a:p>
          <a:p>
            <a:pPr marL="742950" lvl="2" indent="-342900">
              <a:spcBef>
                <a:spcPts val="600"/>
              </a:spcBef>
            </a:pPr>
            <a:r>
              <a:rPr lang="en-US" dirty="0" smtClean="0">
                <a:ea typeface="ＭＳ Ｐゴシック" pitchFamily="34" charset="-128"/>
              </a:rPr>
              <a:t>Attempts to </a:t>
            </a:r>
            <a:r>
              <a:rPr lang="en-US" dirty="0" smtClean="0">
                <a:solidFill>
                  <a:srgbClr val="00B0F0"/>
                </a:solidFill>
                <a:ea typeface="ＭＳ Ｐゴシック" pitchFamily="34" charset="-128"/>
              </a:rPr>
              <a:t>find the middle ground to meet the needs of all concerned.</a:t>
            </a:r>
          </a:p>
          <a:p>
            <a:pPr marL="742950" lvl="2" indent="-342900">
              <a:spcBef>
                <a:spcPts val="600"/>
              </a:spcBef>
            </a:pPr>
            <a:r>
              <a:rPr lang="en-US" dirty="0" smtClean="0">
                <a:ea typeface="ＭＳ Ｐゴシック" pitchFamily="34" charset="-128"/>
              </a:rPr>
              <a:t>Also called the</a:t>
            </a:r>
            <a:r>
              <a:rPr lang="en-US" dirty="0" smtClean="0">
                <a:solidFill>
                  <a:srgbClr val="00B0F0"/>
                </a:solidFill>
                <a:ea typeface="ＭＳ Ｐゴシック" pitchFamily="34" charset="-128"/>
              </a:rPr>
              <a:t> lose/win-lose/win </a:t>
            </a:r>
            <a:r>
              <a:rPr lang="en-US" dirty="0" smtClean="0">
                <a:ea typeface="ＭＳ Ｐゴシック" pitchFamily="34" charset="-128"/>
              </a:rPr>
              <a:t>approach.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Styles </a:t>
            </a:r>
            <a:r>
              <a:rPr lang="en-US" sz="2700" dirty="0" smtClean="0"/>
              <a:t>(6 of 6)</a:t>
            </a:r>
            <a:endParaRPr lang="en-US" sz="1600" dirty="0"/>
          </a:p>
        </p:txBody>
      </p:sp>
      <p:sp>
        <p:nvSpPr>
          <p:cNvPr id="3" name="Content Placeholder 2"/>
          <p:cNvSpPr>
            <a:spLocks noGrp="1"/>
          </p:cNvSpPr>
          <p:nvPr>
            <p:ph idx="1"/>
          </p:nvPr>
        </p:nvSpPr>
        <p:spPr>
          <a:xfrm>
            <a:off x="762000" y="1752600"/>
            <a:ext cx="7543800" cy="4525963"/>
          </a:xfrm>
        </p:spPr>
        <p:txBody>
          <a:bodyPr>
            <a:noAutofit/>
          </a:bodyPr>
          <a:lstStyle/>
          <a:p>
            <a:pPr marL="342900" lvl="1" indent="-342900">
              <a:spcBef>
                <a:spcPts val="600"/>
              </a:spcBef>
            </a:pPr>
            <a:r>
              <a:rPr lang="en-US" i="1" dirty="0" smtClean="0">
                <a:solidFill>
                  <a:srgbClr val="00B0F0"/>
                </a:solidFill>
                <a:ea typeface="ＭＳ Ｐゴシック" pitchFamily="34" charset="-128"/>
              </a:rPr>
              <a:t>Collaboration</a:t>
            </a:r>
          </a:p>
          <a:p>
            <a:pPr marL="742950" lvl="2" indent="-342900">
              <a:spcBef>
                <a:spcPts val="600"/>
              </a:spcBef>
            </a:pPr>
            <a:r>
              <a:rPr lang="en-US" dirty="0" smtClean="0">
                <a:ea typeface="ＭＳ Ｐゴシック" pitchFamily="34" charset="-128"/>
              </a:rPr>
              <a:t>To collaborate is to </a:t>
            </a:r>
            <a:r>
              <a:rPr lang="en-US" dirty="0" smtClean="0">
                <a:solidFill>
                  <a:srgbClr val="00B0F0"/>
                </a:solidFill>
                <a:ea typeface="ＭＳ Ｐゴシック" pitchFamily="34" charset="-128"/>
              </a:rPr>
              <a:t>have a high concern for both yourself and others.</a:t>
            </a:r>
          </a:p>
          <a:p>
            <a:pPr lvl="1"/>
            <a:r>
              <a:rPr lang="en-US" sz="2400" dirty="0" smtClean="0"/>
              <a:t>Views </a:t>
            </a:r>
            <a:r>
              <a:rPr lang="en-US" sz="2400" dirty="0"/>
              <a:t>conflict as a set </a:t>
            </a:r>
            <a:r>
              <a:rPr lang="en-US" sz="2400" dirty="0" smtClean="0"/>
              <a:t>of </a:t>
            </a:r>
            <a:r>
              <a:rPr lang="en-US" sz="2400" dirty="0" smtClean="0">
                <a:solidFill>
                  <a:srgbClr val="00B0F0"/>
                </a:solidFill>
              </a:rPr>
              <a:t>problems </a:t>
            </a:r>
            <a:r>
              <a:rPr lang="en-US" sz="2400" dirty="0">
                <a:solidFill>
                  <a:srgbClr val="00B0F0"/>
                </a:solidFill>
              </a:rPr>
              <a:t>to be solved </a:t>
            </a:r>
            <a:r>
              <a:rPr lang="en-US" sz="2400" dirty="0"/>
              <a:t>rather than a game in which one person wins and another </a:t>
            </a:r>
            <a:r>
              <a:rPr lang="en-US" sz="2400" dirty="0" smtClean="0"/>
              <a:t>loses.</a:t>
            </a:r>
            <a:endParaRPr lang="en-US" sz="2400" dirty="0" smtClean="0">
              <a:ea typeface="ＭＳ Ｐゴシック" pitchFamily="34" charset="-128"/>
            </a:endParaRPr>
          </a:p>
        </p:txBody>
      </p:sp>
    </p:spTree>
    <p:extLst>
      <p:ext uri="{BB962C8B-B14F-4D97-AF65-F5344CB8AC3E}">
        <p14:creationId xmlns:p14="http://schemas.microsoft.com/office/powerpoint/2010/main" val="1473553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pPr algn="l">
              <a:spcBef>
                <a:spcPts val="600"/>
              </a:spcBef>
            </a:pPr>
            <a:r>
              <a:rPr lang="en-US" sz="4000" dirty="0" smtClean="0"/>
              <a:t>Conflict Management Skills </a:t>
            </a:r>
            <a:r>
              <a:rPr lang="en-US" sz="2700" dirty="0" smtClean="0"/>
              <a:t>(1 of 9)</a:t>
            </a:r>
            <a:br>
              <a:rPr lang="en-US" sz="2700" dirty="0" smtClean="0"/>
            </a:br>
            <a:r>
              <a:rPr lang="en-US" sz="1600" dirty="0" smtClean="0"/>
              <a:t>8.5 Identify and use conflict management skills to help </a:t>
            </a:r>
            <a:r>
              <a:rPr lang="en-US" sz="1600" dirty="0" smtClean="0">
                <a:solidFill>
                  <a:srgbClr val="00B0F0"/>
                </a:solidFill>
              </a:rPr>
              <a:t>manage emotions, information, goals, and problems</a:t>
            </a:r>
            <a:r>
              <a:rPr lang="en-US" sz="1600" dirty="0" smtClean="0"/>
              <a:t> when attempting to resolve interpersonal differences.</a:t>
            </a:r>
            <a:endParaRPr lang="en-US" sz="1600" dirty="0"/>
          </a:p>
        </p:txBody>
      </p:sp>
      <p:sp>
        <p:nvSpPr>
          <p:cNvPr id="3" name="Content Placeholder 2"/>
          <p:cNvSpPr>
            <a:spLocks noGrp="1"/>
          </p:cNvSpPr>
          <p:nvPr>
            <p:ph idx="1"/>
          </p:nvPr>
        </p:nvSpPr>
        <p:spPr>
          <a:xfrm>
            <a:off x="838200" y="1828801"/>
            <a:ext cx="8077200" cy="3429000"/>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Your Emotions</a:t>
            </a:r>
          </a:p>
          <a:p>
            <a:pPr marL="742950" lvl="2" indent="-342900">
              <a:spcBef>
                <a:spcPts val="1200"/>
              </a:spcBef>
            </a:pPr>
            <a:r>
              <a:rPr lang="en-US" dirty="0" smtClean="0">
                <a:ea typeface="ＭＳ Ｐゴシック" pitchFamily="34" charset="-128"/>
              </a:rPr>
              <a:t>Be aware that you are becoming angry and emotionally volatile.</a:t>
            </a:r>
          </a:p>
          <a:p>
            <a:pPr marL="742950" lvl="2" indent="-342900">
              <a:spcBef>
                <a:spcPts val="1200"/>
              </a:spcBef>
            </a:pPr>
            <a:r>
              <a:rPr lang="en-US" dirty="0" smtClean="0">
                <a:ea typeface="ＭＳ Ｐゴシック" pitchFamily="34" charset="-128"/>
              </a:rPr>
              <a:t>Seek to understand why you are angry and emotional.</a:t>
            </a:r>
          </a:p>
          <a:p>
            <a:pPr marL="742950" lvl="2" indent="-342900">
              <a:spcBef>
                <a:spcPts val="1200"/>
              </a:spcBef>
            </a:pPr>
            <a:r>
              <a:rPr lang="en-US" dirty="0" smtClean="0">
                <a:ea typeface="ＭＳ Ｐゴシック" pitchFamily="34" charset="-128"/>
              </a:rPr>
              <a:t>Make a conscious decision about whether to express your anger.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700" dirty="0" smtClean="0"/>
              <a:t>(2 of 9)</a:t>
            </a:r>
            <a:endParaRPr lang="en-US" sz="1600" dirty="0"/>
          </a:p>
        </p:txBody>
      </p:sp>
      <p:sp>
        <p:nvSpPr>
          <p:cNvPr id="3" name="Content Placeholder 2"/>
          <p:cNvSpPr>
            <a:spLocks noGrp="1"/>
          </p:cNvSpPr>
          <p:nvPr>
            <p:ph idx="1"/>
          </p:nvPr>
        </p:nvSpPr>
        <p:spPr>
          <a:xfrm>
            <a:off x="838200" y="1752600"/>
            <a:ext cx="8077200" cy="4525963"/>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Your Emotions (continued)</a:t>
            </a:r>
          </a:p>
          <a:p>
            <a:pPr marL="742950" lvl="2" indent="-342900">
              <a:spcBef>
                <a:spcPts val="1200"/>
              </a:spcBef>
            </a:pPr>
            <a:r>
              <a:rPr lang="en-US" dirty="0" smtClean="0">
                <a:solidFill>
                  <a:srgbClr val="00B0F0"/>
                </a:solidFill>
                <a:ea typeface="ＭＳ Ｐゴシック" pitchFamily="34" charset="-128"/>
              </a:rPr>
              <a:t>Select a mutually acceptable time and place to discuss a conflict.</a:t>
            </a:r>
          </a:p>
          <a:p>
            <a:pPr marL="742950" lvl="2" indent="-342900">
              <a:spcBef>
                <a:spcPts val="1200"/>
              </a:spcBef>
            </a:pPr>
            <a:r>
              <a:rPr lang="en-US" dirty="0" smtClean="0">
                <a:solidFill>
                  <a:srgbClr val="00B0F0"/>
                </a:solidFill>
                <a:ea typeface="ＭＳ Ｐゴシック" pitchFamily="34" charset="-128"/>
              </a:rPr>
              <a:t>Plan your message.</a:t>
            </a:r>
          </a:p>
          <a:p>
            <a:pPr marL="742950" lvl="2" indent="-342900">
              <a:spcBef>
                <a:spcPts val="1200"/>
              </a:spcBef>
            </a:pPr>
            <a:r>
              <a:rPr lang="en-US" dirty="0" smtClean="0">
                <a:ea typeface="ＭＳ Ｐゴシック" pitchFamily="34" charset="-128"/>
              </a:rPr>
              <a:t>Breathe.</a:t>
            </a:r>
          </a:p>
          <a:p>
            <a:pPr marL="742950" lvl="2" indent="-342900">
              <a:spcBef>
                <a:spcPts val="1200"/>
              </a:spcBef>
            </a:pPr>
            <a:r>
              <a:rPr lang="en-US" dirty="0" smtClean="0">
                <a:ea typeface="ＭＳ Ｐゴシック" pitchFamily="34" charset="-128"/>
              </a:rPr>
              <a:t>Monitor nonverbal messages.</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700" dirty="0" smtClean="0"/>
              <a:t>(3 of 9)</a:t>
            </a:r>
            <a:endParaRPr lang="en-US" sz="1600" dirty="0"/>
          </a:p>
        </p:txBody>
      </p:sp>
      <p:sp>
        <p:nvSpPr>
          <p:cNvPr id="3" name="Content Placeholder 2"/>
          <p:cNvSpPr>
            <a:spLocks noGrp="1"/>
          </p:cNvSpPr>
          <p:nvPr>
            <p:ph idx="1"/>
          </p:nvPr>
        </p:nvSpPr>
        <p:spPr>
          <a:xfrm>
            <a:off x="838200" y="1752600"/>
            <a:ext cx="8077200" cy="4525963"/>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Your Emotions (continued)</a:t>
            </a:r>
          </a:p>
          <a:p>
            <a:pPr marL="742950" lvl="2" indent="-342900">
              <a:spcBef>
                <a:spcPts val="1200"/>
              </a:spcBef>
            </a:pPr>
            <a:r>
              <a:rPr lang="en-US" dirty="0" smtClean="0">
                <a:solidFill>
                  <a:srgbClr val="00B0F0"/>
                </a:solidFill>
                <a:ea typeface="ＭＳ Ｐゴシック" pitchFamily="34" charset="-128"/>
              </a:rPr>
              <a:t>Avoid personal attacks, name calling, and emotional overstatement.</a:t>
            </a:r>
          </a:p>
          <a:p>
            <a:pPr marL="1200150" lvl="3" indent="-342900">
              <a:spcBef>
                <a:spcPts val="1200"/>
              </a:spcBef>
            </a:pPr>
            <a:r>
              <a:rPr lang="en-US" i="1" dirty="0" smtClean="0">
                <a:solidFill>
                  <a:srgbClr val="00B0F0"/>
                </a:solidFill>
                <a:ea typeface="ＭＳ Ｐゴシック" pitchFamily="34" charset="-128"/>
              </a:rPr>
              <a:t>Gunny-sacking </a:t>
            </a:r>
          </a:p>
          <a:p>
            <a:pPr marL="742950" lvl="2" indent="-342900">
              <a:spcBef>
                <a:spcPts val="1200"/>
              </a:spcBef>
            </a:pPr>
            <a:r>
              <a:rPr lang="en-US" dirty="0" smtClean="0">
                <a:ea typeface="ＭＳ Ｐゴシック" pitchFamily="34" charset="-128"/>
              </a:rPr>
              <a:t>Take time to establish rapport.</a:t>
            </a:r>
          </a:p>
          <a:p>
            <a:pPr marL="742950" lvl="2" indent="-342900">
              <a:spcBef>
                <a:spcPts val="1200"/>
              </a:spcBef>
            </a:pPr>
            <a:r>
              <a:rPr lang="en-US" dirty="0" smtClean="0">
                <a:ea typeface="ＭＳ Ｐゴシック" pitchFamily="34" charset="-128"/>
              </a:rPr>
              <a:t>Use self-talk.</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700" dirty="0" smtClean="0"/>
              <a:t>(4 of 9)</a:t>
            </a:r>
            <a:endParaRPr lang="en-US" sz="1600" dirty="0"/>
          </a:p>
        </p:txBody>
      </p:sp>
      <p:sp>
        <p:nvSpPr>
          <p:cNvPr id="3" name="Content Placeholder 2"/>
          <p:cNvSpPr>
            <a:spLocks noGrp="1"/>
          </p:cNvSpPr>
          <p:nvPr>
            <p:ph idx="1"/>
          </p:nvPr>
        </p:nvSpPr>
        <p:spPr>
          <a:xfrm>
            <a:off x="838200" y="1752600"/>
            <a:ext cx="8077200" cy="4525963"/>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Information</a:t>
            </a:r>
          </a:p>
          <a:p>
            <a:pPr marL="742950" lvl="2" indent="-342900">
              <a:spcBef>
                <a:spcPts val="1200"/>
              </a:spcBef>
            </a:pPr>
            <a:r>
              <a:rPr lang="en-US" dirty="0" smtClean="0">
                <a:ea typeface="ＭＳ Ｐゴシック" pitchFamily="34" charset="-128"/>
              </a:rPr>
              <a:t>Clearly describe the conflict-producing events.</a:t>
            </a:r>
          </a:p>
          <a:p>
            <a:pPr marL="742950" lvl="2" indent="-342900">
              <a:spcBef>
                <a:spcPts val="1200"/>
              </a:spcBef>
            </a:pPr>
            <a:r>
              <a:rPr lang="en-US" dirty="0" smtClean="0">
                <a:solidFill>
                  <a:srgbClr val="00B0F0"/>
                </a:solidFill>
                <a:ea typeface="ＭＳ Ｐゴシック" pitchFamily="34" charset="-128"/>
              </a:rPr>
              <a:t>Take turns talking.</a:t>
            </a:r>
          </a:p>
          <a:p>
            <a:pPr marL="742950" lvl="2" indent="-342900">
              <a:spcBef>
                <a:spcPts val="1200"/>
              </a:spcBef>
            </a:pPr>
            <a:r>
              <a:rPr lang="en-US" dirty="0" smtClean="0">
                <a:ea typeface="ＭＳ Ｐゴシック" pitchFamily="34" charset="-128"/>
              </a:rPr>
              <a:t>“Own” your statements by using descriptive “</a:t>
            </a:r>
            <a:r>
              <a:rPr lang="en-US" i="1" dirty="0" smtClean="0">
                <a:ea typeface="ＭＳ Ｐゴシック" pitchFamily="34" charset="-128"/>
              </a:rPr>
              <a:t>I</a:t>
            </a:r>
            <a:r>
              <a:rPr lang="en-US" dirty="0" smtClean="0">
                <a:ea typeface="ＭＳ Ｐゴシック" pitchFamily="34" charset="-128"/>
              </a:rPr>
              <a:t>” </a:t>
            </a:r>
            <a:r>
              <a:rPr lang="en-US" i="1" dirty="0" smtClean="0">
                <a:ea typeface="ＭＳ Ｐゴシック" pitchFamily="34" charset="-128"/>
              </a:rPr>
              <a:t>language</a:t>
            </a:r>
            <a:r>
              <a:rPr lang="en-US" dirty="0" smtClean="0"/>
              <a:t> statements that </a:t>
            </a:r>
            <a:r>
              <a:rPr lang="en-US" dirty="0" smtClean="0">
                <a:solidFill>
                  <a:srgbClr val="00B0F0"/>
                </a:solidFill>
              </a:rPr>
              <a:t>use the word </a:t>
            </a:r>
            <a:r>
              <a:rPr lang="en-US" i="1" dirty="0" smtClean="0">
                <a:solidFill>
                  <a:srgbClr val="00B0F0"/>
                </a:solidFill>
              </a:rPr>
              <a:t>I</a:t>
            </a:r>
            <a:r>
              <a:rPr lang="en-US" dirty="0" smtClean="0">
                <a:solidFill>
                  <a:srgbClr val="00B0F0"/>
                </a:solidFill>
              </a:rPr>
              <a:t> </a:t>
            </a:r>
            <a:r>
              <a:rPr lang="en-US" dirty="0" smtClean="0"/>
              <a:t>to express how a speaker is feeling.</a:t>
            </a:r>
          </a:p>
          <a:p>
            <a:pPr marL="1200150" lvl="3" indent="-342900">
              <a:spcBef>
                <a:spcPts val="1200"/>
              </a:spcBef>
            </a:pPr>
            <a:r>
              <a:rPr lang="en-US" dirty="0" smtClean="0">
                <a:solidFill>
                  <a:srgbClr val="00B0F0"/>
                </a:solidFill>
                <a:ea typeface="ＭＳ Ｐゴシック" pitchFamily="34" charset="-128"/>
              </a:rPr>
              <a:t>Monitor </a:t>
            </a:r>
            <a:r>
              <a:rPr lang="en-US" i="1" dirty="0" smtClean="0">
                <a:solidFill>
                  <a:srgbClr val="00B0F0"/>
                </a:solidFill>
                <a:ea typeface="ＭＳ Ｐゴシック" pitchFamily="34" charset="-128"/>
              </a:rPr>
              <a:t>“but” messages</a:t>
            </a:r>
          </a:p>
        </p:txBody>
      </p:sp>
    </p:spTree>
    <p:extLst>
      <p:ext uri="{BB962C8B-B14F-4D97-AF65-F5344CB8AC3E}">
        <p14:creationId xmlns:p14="http://schemas.microsoft.com/office/powerpoint/2010/main" val="830173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700" dirty="0" smtClean="0"/>
              <a:t>(5 of 9)</a:t>
            </a:r>
            <a:endParaRPr lang="en-US" sz="1600" dirty="0"/>
          </a:p>
        </p:txBody>
      </p:sp>
      <p:sp>
        <p:nvSpPr>
          <p:cNvPr id="3" name="Content Placeholder 2"/>
          <p:cNvSpPr>
            <a:spLocks noGrp="1"/>
          </p:cNvSpPr>
          <p:nvPr>
            <p:ph idx="1"/>
          </p:nvPr>
        </p:nvSpPr>
        <p:spPr>
          <a:xfrm>
            <a:off x="838200" y="1752600"/>
            <a:ext cx="7467600" cy="4525963"/>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Information (continued)</a:t>
            </a:r>
          </a:p>
          <a:p>
            <a:pPr marL="742950" lvl="2" indent="-342900">
              <a:spcBef>
                <a:spcPts val="1200"/>
              </a:spcBef>
            </a:pPr>
            <a:r>
              <a:rPr lang="en-US" dirty="0" smtClean="0">
                <a:solidFill>
                  <a:srgbClr val="00B0F0"/>
                </a:solidFill>
                <a:ea typeface="ＭＳ Ｐゴシック" pitchFamily="34" charset="-128"/>
              </a:rPr>
              <a:t>Use effective listening skills.</a:t>
            </a:r>
          </a:p>
          <a:p>
            <a:pPr marL="742950" lvl="2" indent="-342900">
              <a:spcBef>
                <a:spcPts val="1200"/>
              </a:spcBef>
            </a:pPr>
            <a:r>
              <a:rPr lang="en-US" dirty="0" smtClean="0">
                <a:ea typeface="ＭＳ Ｐゴシック" pitchFamily="34" charset="-128"/>
              </a:rPr>
              <a:t>Check your understanding of what others say and do.</a:t>
            </a:r>
          </a:p>
          <a:p>
            <a:pPr marL="742950" lvl="2" indent="-342900">
              <a:spcBef>
                <a:spcPts val="1200"/>
              </a:spcBef>
            </a:pPr>
            <a:r>
              <a:rPr lang="en-US" dirty="0" smtClean="0">
                <a:solidFill>
                  <a:srgbClr val="00B0F0"/>
                </a:solidFill>
                <a:ea typeface="ＭＳ Ｐゴシック" pitchFamily="34" charset="-128"/>
              </a:rPr>
              <a:t>Be empathic.</a:t>
            </a:r>
            <a:endParaRPr lang="en-US" i="1" dirty="0" smtClean="0">
              <a:solidFill>
                <a:srgbClr val="00B0F0"/>
              </a:solidFill>
              <a:ea typeface="ＭＳ Ｐゴシック" pitchFamily="34" charset="-128"/>
            </a:endParaRPr>
          </a:p>
        </p:txBody>
      </p:sp>
    </p:spTree>
    <p:extLst>
      <p:ext uri="{BB962C8B-B14F-4D97-AF65-F5344CB8AC3E}">
        <p14:creationId xmlns:p14="http://schemas.microsoft.com/office/powerpoint/2010/main" val="308730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700" dirty="0" smtClean="0"/>
              <a:t>(6 of 9)</a:t>
            </a:r>
            <a:endParaRPr lang="en-US" sz="1600" dirty="0"/>
          </a:p>
        </p:txBody>
      </p:sp>
      <p:sp>
        <p:nvSpPr>
          <p:cNvPr id="3" name="Content Placeholder 2"/>
          <p:cNvSpPr>
            <a:spLocks noGrp="1"/>
          </p:cNvSpPr>
          <p:nvPr>
            <p:ph idx="1"/>
          </p:nvPr>
        </p:nvSpPr>
        <p:spPr>
          <a:xfrm>
            <a:off x="838200" y="1752600"/>
            <a:ext cx="7467600" cy="4525963"/>
          </a:xfrm>
        </p:spPr>
        <p:txBody>
          <a:bodyPr>
            <a:noAutofit/>
          </a:bodyPr>
          <a:lstStyle/>
          <a:p>
            <a:pPr marL="342900" lvl="1" indent="-342900">
              <a:spcBef>
                <a:spcPts val="600"/>
              </a:spcBef>
            </a:pPr>
            <a:r>
              <a:rPr lang="en-US" dirty="0" smtClean="0">
                <a:solidFill>
                  <a:srgbClr val="6F172C"/>
                </a:solidFill>
                <a:ea typeface="ＭＳ Ｐゴシック" pitchFamily="34" charset="-128"/>
              </a:rPr>
              <a:t>Manage Goals</a:t>
            </a:r>
          </a:p>
          <a:p>
            <a:pPr marL="742950" lvl="2" indent="-342900">
              <a:spcBef>
                <a:spcPts val="1200"/>
              </a:spcBef>
            </a:pPr>
            <a:r>
              <a:rPr lang="en-US" dirty="0" smtClean="0">
                <a:solidFill>
                  <a:srgbClr val="00B0F0"/>
                </a:solidFill>
                <a:ea typeface="ＭＳ Ｐゴシック" pitchFamily="34" charset="-128"/>
              </a:rPr>
              <a:t>Identify</a:t>
            </a:r>
            <a:r>
              <a:rPr lang="en-US" dirty="0" smtClean="0">
                <a:ea typeface="ＭＳ Ｐゴシック" pitchFamily="34" charset="-128"/>
              </a:rPr>
              <a:t> your goal and your partner’s goal.</a:t>
            </a:r>
          </a:p>
          <a:p>
            <a:pPr marL="742950" lvl="2" indent="-342900">
              <a:spcBef>
                <a:spcPts val="1200"/>
              </a:spcBef>
            </a:pPr>
            <a:r>
              <a:rPr lang="en-US" dirty="0" smtClean="0">
                <a:solidFill>
                  <a:srgbClr val="00B0F0"/>
                </a:solidFill>
                <a:ea typeface="ＭＳ Ｐゴシック" pitchFamily="34" charset="-128"/>
              </a:rPr>
              <a:t>Identify</a:t>
            </a:r>
            <a:r>
              <a:rPr lang="en-US" dirty="0" smtClean="0">
                <a:ea typeface="ＭＳ Ｐゴシック" pitchFamily="34" charset="-128"/>
              </a:rPr>
              <a:t> where your goals and your partner’s goals overlap.</a:t>
            </a:r>
          </a:p>
        </p:txBody>
      </p:sp>
    </p:spTree>
    <p:extLst>
      <p:ext uri="{BB962C8B-B14F-4D97-AF65-F5344CB8AC3E}">
        <p14:creationId xmlns:p14="http://schemas.microsoft.com/office/powerpoint/2010/main" val="1423038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400" dirty="0" smtClean="0"/>
              <a:t>(7 of 9)</a:t>
            </a:r>
            <a:endParaRPr lang="en-US" sz="2400" dirty="0"/>
          </a:p>
        </p:txBody>
      </p:sp>
      <p:sp>
        <p:nvSpPr>
          <p:cNvPr id="3" name="Content Placeholder 2"/>
          <p:cNvSpPr>
            <a:spLocks noGrp="1"/>
          </p:cNvSpPr>
          <p:nvPr>
            <p:ph idx="1"/>
          </p:nvPr>
        </p:nvSpPr>
        <p:spPr>
          <a:xfrm>
            <a:off x="228600" y="1981200"/>
            <a:ext cx="8382000" cy="4525963"/>
          </a:xfrm>
        </p:spPr>
        <p:txBody>
          <a:bodyPr>
            <a:noAutofit/>
          </a:bodyPr>
          <a:lstStyle/>
          <a:p>
            <a:pPr marL="342900" lvl="1" indent="-342900">
              <a:spcBef>
                <a:spcPts val="1200"/>
              </a:spcBef>
            </a:pPr>
            <a:r>
              <a:rPr lang="en-US" dirty="0">
                <a:solidFill>
                  <a:srgbClr val="6F172C"/>
                </a:solidFill>
                <a:ea typeface="ＭＳ Ｐゴシック" pitchFamily="34" charset="-128"/>
              </a:rPr>
              <a:t>Manage the Problem</a:t>
            </a:r>
          </a:p>
          <a:p>
            <a:pPr marL="742950" lvl="2" indent="-342900">
              <a:spcBef>
                <a:spcPts val="1200"/>
              </a:spcBef>
            </a:pPr>
            <a:r>
              <a:rPr lang="en-US" dirty="0">
                <a:solidFill>
                  <a:srgbClr val="00B0F0"/>
                </a:solidFill>
                <a:ea typeface="ＭＳ Ｐゴシック" pitchFamily="34" charset="-128"/>
              </a:rPr>
              <a:t>Use principled negotiation </a:t>
            </a:r>
            <a:r>
              <a:rPr lang="en-US" dirty="0" smtClean="0">
                <a:solidFill>
                  <a:srgbClr val="00B0F0"/>
                </a:solidFill>
                <a:ea typeface="ＭＳ Ｐゴシック" pitchFamily="34" charset="-128"/>
              </a:rPr>
              <a:t>strategies.</a:t>
            </a:r>
          </a:p>
          <a:p>
            <a:pPr marL="1200150" lvl="3" indent="-342900">
              <a:spcBef>
                <a:spcPts val="1200"/>
              </a:spcBef>
            </a:pPr>
            <a:r>
              <a:rPr lang="en-US" dirty="0" smtClean="0">
                <a:solidFill>
                  <a:srgbClr val="00B0F0"/>
                </a:solidFill>
                <a:ea typeface="ＭＳ Ｐゴシック" pitchFamily="34" charset="-128"/>
              </a:rPr>
              <a:t>Separate the people from the problem.</a:t>
            </a:r>
          </a:p>
          <a:p>
            <a:pPr marL="1200150" lvl="3" indent="-342900">
              <a:spcBef>
                <a:spcPts val="1200"/>
              </a:spcBef>
            </a:pPr>
            <a:r>
              <a:rPr lang="en-US" dirty="0" smtClean="0">
                <a:solidFill>
                  <a:srgbClr val="00B0F0"/>
                </a:solidFill>
                <a:ea typeface="ＭＳ Ｐゴシック" pitchFamily="34" charset="-128"/>
              </a:rPr>
              <a:t>Focus on shared interests.</a:t>
            </a:r>
          </a:p>
          <a:p>
            <a:pPr marL="1200150" lvl="3" indent="-342900">
              <a:spcBef>
                <a:spcPts val="1200"/>
              </a:spcBef>
            </a:pPr>
            <a:r>
              <a:rPr lang="en-US" dirty="0" smtClean="0">
                <a:solidFill>
                  <a:srgbClr val="00B0F0"/>
                </a:solidFill>
                <a:ea typeface="ＭＳ Ｐゴシック" pitchFamily="34" charset="-128"/>
              </a:rPr>
              <a:t>Generate many options to solve problems.</a:t>
            </a:r>
          </a:p>
          <a:p>
            <a:pPr marL="1200150" lvl="3" indent="-342900">
              <a:spcBef>
                <a:spcPts val="1200"/>
              </a:spcBef>
            </a:pPr>
            <a:r>
              <a:rPr lang="en-US" dirty="0" smtClean="0">
                <a:solidFill>
                  <a:srgbClr val="00B0F0"/>
                </a:solidFill>
                <a:ea typeface="ＭＳ Ｐゴシック" pitchFamily="34" charset="-128"/>
              </a:rPr>
              <a:t>Base decisions on objective criteria.</a:t>
            </a:r>
            <a:endParaRPr lang="en-US" dirty="0">
              <a:solidFill>
                <a:srgbClr val="00B0F0"/>
              </a:solidFill>
              <a:ea typeface="ＭＳ Ｐゴシック" pitchFamily="34" charset="-128"/>
            </a:endParaRPr>
          </a:p>
          <a:p>
            <a:pPr marL="742950" lvl="2" indent="-342900">
              <a:spcBef>
                <a:spcPts val="1200"/>
              </a:spcBef>
            </a:pPr>
            <a:r>
              <a:rPr lang="en-US" dirty="0" smtClean="0">
                <a:ea typeface="ＭＳ Ｐゴシック" pitchFamily="34" charset="-128"/>
              </a:rPr>
              <a:t>Use a problem-solving structure.</a:t>
            </a:r>
          </a:p>
          <a:p>
            <a:pPr marL="400050" lvl="2" indent="0">
              <a:spcBef>
                <a:spcPts val="1200"/>
              </a:spcBef>
              <a:buNone/>
            </a:pPr>
            <a:endParaRPr lang="en-US" dirty="0" smtClean="0">
              <a:ea typeface="ＭＳ Ｐゴシック" pitchFamily="34" charset="-128"/>
            </a:endParaRPr>
          </a:p>
          <a:p>
            <a:pPr marL="400050" lvl="2" indent="0">
              <a:spcBef>
                <a:spcPts val="1200"/>
              </a:spcBef>
              <a:buNone/>
            </a:pPr>
            <a:endParaRPr lang="en-US" dirty="0">
              <a:ea typeface="ＭＳ Ｐゴシック" pitchFamily="34" charset="-128"/>
            </a:endParaRPr>
          </a:p>
        </p:txBody>
      </p:sp>
    </p:spTree>
    <p:extLst>
      <p:ext uri="{BB962C8B-B14F-4D97-AF65-F5344CB8AC3E}">
        <p14:creationId xmlns:p14="http://schemas.microsoft.com/office/powerpoint/2010/main" val="1766737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1143000"/>
          </a:xfrm>
        </p:spPr>
        <p:txBody>
          <a:bodyPr>
            <a:normAutofit/>
          </a:bodyPr>
          <a:lstStyle/>
          <a:p>
            <a:pPr algn="l"/>
            <a:r>
              <a:rPr lang="en-US" sz="3600" dirty="0" smtClean="0"/>
              <a:t>Conflict Management Skills </a:t>
            </a:r>
            <a:r>
              <a:rPr lang="en-US" sz="2400" dirty="0" smtClean="0"/>
              <a:t>(9 of 9)</a:t>
            </a:r>
            <a:endParaRPr lang="en-US" sz="2400" dirty="0"/>
          </a:p>
        </p:txBody>
      </p:sp>
      <p:sp>
        <p:nvSpPr>
          <p:cNvPr id="3" name="Content Placeholder 2"/>
          <p:cNvSpPr>
            <a:spLocks noGrp="1"/>
          </p:cNvSpPr>
          <p:nvPr>
            <p:ph idx="1"/>
          </p:nvPr>
        </p:nvSpPr>
        <p:spPr>
          <a:xfrm>
            <a:off x="533400" y="1828800"/>
            <a:ext cx="4191000" cy="4525963"/>
          </a:xfrm>
        </p:spPr>
        <p:txBody>
          <a:bodyPr>
            <a:normAutofit fontScale="92500" lnSpcReduction="10000"/>
          </a:bodyPr>
          <a:lstStyle/>
          <a:p>
            <a:r>
              <a:rPr lang="en-US" sz="2800" dirty="0" smtClean="0">
                <a:solidFill>
                  <a:srgbClr val="6F172C"/>
                </a:solidFill>
              </a:rPr>
              <a:t>Manage the Problem (continued)</a:t>
            </a:r>
          </a:p>
          <a:p>
            <a:pPr lvl="1"/>
            <a:r>
              <a:rPr lang="en-US" sz="2400" dirty="0" smtClean="0"/>
              <a:t>Develop a solution that helps each person save </a:t>
            </a:r>
            <a:r>
              <a:rPr lang="en-US" sz="2400" i="1" dirty="0" smtClean="0"/>
              <a:t>face.</a:t>
            </a:r>
            <a:endParaRPr lang="en-US" sz="2000" dirty="0"/>
          </a:p>
          <a:p>
            <a:pPr marL="914400" lvl="2" indent="0">
              <a:buNone/>
            </a:pPr>
            <a:endParaRPr lang="en-US" sz="2000" dirty="0" smtClean="0"/>
          </a:p>
          <a:p>
            <a:pPr marL="914400" lvl="2" indent="0">
              <a:buNone/>
            </a:pPr>
            <a:endParaRPr lang="en-US" sz="2000" dirty="0" smtClean="0"/>
          </a:p>
          <a:p>
            <a:pPr marL="914400" lvl="2" indent="0">
              <a:buNone/>
            </a:pPr>
            <a:endParaRPr lang="en-US" sz="2000" dirty="0" smtClean="0"/>
          </a:p>
          <a:p>
            <a:pPr marL="347663" lvl="2" indent="566738" algn="r">
              <a:buNone/>
            </a:pPr>
            <a:r>
              <a:rPr lang="en-US" sz="2000" dirty="0" smtClean="0">
                <a:solidFill>
                  <a:srgbClr val="00B0F0"/>
                </a:solidFill>
              </a:rPr>
              <a:t>Making efforts to structure conflict as a problem to be solved through mutual effort can keep the conversation focused on the issues, so that the conflict does not escalate.</a:t>
            </a:r>
            <a:endParaRPr lang="en-US" sz="2000" dirty="0">
              <a:solidFill>
                <a:srgbClr val="00B0F0"/>
              </a:solidFill>
            </a:endParaRPr>
          </a:p>
        </p:txBody>
      </p:sp>
      <p:pic>
        <p:nvPicPr>
          <p:cNvPr id="2050" name="Picture 2" descr="A photo of three people in a room. A woman is seated in a chair looking at a book in her lap while a man and woman sit next to each other on a couch. The man is pointing to the woman next to him and at the woman seated in the chai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3429000"/>
            <a:ext cx="4179016" cy="2745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157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Defined </a:t>
            </a:r>
            <a:r>
              <a:rPr lang="en-US" sz="2400" dirty="0" smtClean="0"/>
              <a:t>(1 of 5)</a:t>
            </a:r>
            <a:r>
              <a:rPr lang="en-US" dirty="0" smtClean="0"/>
              <a:t/>
            </a:r>
            <a:br>
              <a:rPr lang="en-US" dirty="0" smtClean="0"/>
            </a:br>
            <a:r>
              <a:rPr lang="en-US" sz="1400" dirty="0" smtClean="0"/>
              <a:t>8.1 Define interpersonal conflict.</a:t>
            </a:r>
            <a:endParaRPr lang="en-US" sz="1400" dirty="0"/>
          </a:p>
        </p:txBody>
      </p:sp>
      <p:sp>
        <p:nvSpPr>
          <p:cNvPr id="3" name="Content Placeholder 2"/>
          <p:cNvSpPr>
            <a:spLocks noGrp="1"/>
          </p:cNvSpPr>
          <p:nvPr>
            <p:ph idx="1"/>
          </p:nvPr>
        </p:nvSpPr>
        <p:spPr>
          <a:xfrm>
            <a:off x="381000" y="1600200"/>
            <a:ext cx="8229600" cy="4525963"/>
          </a:xfrm>
        </p:spPr>
        <p:txBody>
          <a:bodyPr/>
          <a:lstStyle/>
          <a:p>
            <a:pPr marL="342900" lvl="1" indent="-342900">
              <a:spcBef>
                <a:spcPts val="600"/>
              </a:spcBef>
            </a:pPr>
            <a:r>
              <a:rPr lang="en-US" altLang="en-US" dirty="0" smtClean="0">
                <a:solidFill>
                  <a:srgbClr val="6F172C"/>
                </a:solidFill>
                <a:ea typeface="ＭＳ Ｐゴシック" pitchFamily="34" charset="-128"/>
              </a:rPr>
              <a:t>Conflict Defined</a:t>
            </a:r>
          </a:p>
          <a:p>
            <a:pPr marL="742950" lvl="2" indent="-342900">
              <a:spcBef>
                <a:spcPts val="600"/>
              </a:spcBef>
            </a:pPr>
            <a:r>
              <a:rPr lang="en-US" i="1" dirty="0" smtClean="0">
                <a:ea typeface="ＭＳ Ｐゴシック" pitchFamily="34" charset="-128"/>
              </a:rPr>
              <a:t>Interpersonal conflict: </a:t>
            </a:r>
            <a:r>
              <a:rPr lang="en-US" dirty="0" smtClean="0">
                <a:ea typeface="ＭＳ Ｐゴシック" pitchFamily="34" charset="-128"/>
              </a:rPr>
              <a:t>an expressed struggle between at least two interdependent people who perceive incompatible goals, scarce resources, or interference in the achievement of their goals.</a:t>
            </a:r>
            <a:endParaRPr lang="en-US" dirty="0"/>
          </a:p>
        </p:txBody>
      </p:sp>
    </p:spTree>
    <p:extLst>
      <p:ext uri="{BB962C8B-B14F-4D97-AF65-F5344CB8AC3E}">
        <p14:creationId xmlns:p14="http://schemas.microsoft.com/office/powerpoint/2010/main" val="342616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spcBef>
                <a:spcPts val="600"/>
              </a:spcBef>
            </a:pPr>
            <a:r>
              <a:rPr lang="en-US" sz="3600" dirty="0" smtClean="0"/>
              <a:t>Conflict Management Skills </a:t>
            </a:r>
            <a:r>
              <a:rPr lang="en-US" sz="2400" dirty="0" smtClean="0"/>
              <a:t>(8 of 9)</a:t>
            </a:r>
            <a:endParaRPr lang="en-US" sz="2400" dirty="0"/>
          </a:p>
        </p:txBody>
      </p:sp>
      <p:sp>
        <p:nvSpPr>
          <p:cNvPr id="3" name="Content Placeholder 2"/>
          <p:cNvSpPr>
            <a:spLocks noGrp="1"/>
          </p:cNvSpPr>
          <p:nvPr>
            <p:ph idx="1"/>
          </p:nvPr>
        </p:nvSpPr>
        <p:spPr>
          <a:xfrm>
            <a:off x="0" y="2133600"/>
            <a:ext cx="3581399" cy="2362200"/>
          </a:xfrm>
        </p:spPr>
        <p:txBody>
          <a:bodyPr>
            <a:noAutofit/>
          </a:bodyPr>
          <a:lstStyle/>
          <a:p>
            <a:pPr marL="400050" lvl="2" indent="0">
              <a:spcBef>
                <a:spcPts val="1200"/>
              </a:spcBef>
              <a:buNone/>
            </a:pPr>
            <a:endParaRPr lang="en-US" dirty="0" smtClean="0">
              <a:ea typeface="ＭＳ Ｐゴシック" pitchFamily="34" charset="-128"/>
            </a:endParaRPr>
          </a:p>
          <a:p>
            <a:pPr marL="400050" lvl="2" indent="0">
              <a:spcBef>
                <a:spcPts val="1200"/>
              </a:spcBef>
              <a:buNone/>
            </a:pPr>
            <a:endParaRPr lang="en-US" dirty="0">
              <a:ea typeface="ＭＳ Ｐゴシック" pitchFamily="34" charset="-128"/>
            </a:endParaRPr>
          </a:p>
          <a:p>
            <a:pPr marL="0" indent="0" algn="r">
              <a:spcBef>
                <a:spcPts val="1200"/>
              </a:spcBef>
              <a:buNone/>
            </a:pPr>
            <a:r>
              <a:rPr lang="en-US" sz="2000" dirty="0" smtClean="0">
                <a:solidFill>
                  <a:srgbClr val="002060"/>
                </a:solidFill>
                <a:ea typeface="ＭＳ Ｐゴシック" pitchFamily="34" charset="-128"/>
              </a:rPr>
              <a:t>It’s vital to be able to manage your emotions when you find yourself in an interpersonal conflict.</a:t>
            </a:r>
            <a:endParaRPr lang="en-US" sz="2000" dirty="0">
              <a:ea typeface="ＭＳ Ｐゴシック" pitchFamily="34" charset="-128"/>
            </a:endParaRPr>
          </a:p>
        </p:txBody>
      </p:sp>
      <p:pic>
        <p:nvPicPr>
          <p:cNvPr id="1026" name="Picture 2" descr="Two women sitting together and having a conversatio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6510" y="2286000"/>
            <a:ext cx="5285090" cy="3549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0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534400" cy="1295400"/>
          </a:xfrm>
        </p:spPr>
        <p:txBody>
          <a:bodyPr/>
          <a:lstStyle/>
          <a:p>
            <a:pPr marL="0" indent="0" algn="l">
              <a:spcBef>
                <a:spcPts val="600"/>
              </a:spcBef>
            </a:pPr>
            <a:r>
              <a:rPr lang="en-US" sz="4000" dirty="0" smtClean="0"/>
              <a:t>Co</a:t>
            </a:r>
            <a:r>
              <a:rPr lang="en-US" sz="3600" dirty="0" smtClean="0"/>
              <a:t>nflict Defined </a:t>
            </a:r>
            <a:r>
              <a:rPr lang="en-US" sz="2400" dirty="0" smtClean="0"/>
              <a:t>(2 of 5)</a:t>
            </a:r>
            <a:endParaRPr lang="en-US" sz="1400" dirty="0"/>
          </a:p>
        </p:txBody>
      </p:sp>
      <p:sp>
        <p:nvSpPr>
          <p:cNvPr id="3" name="Content Placeholder 2"/>
          <p:cNvSpPr>
            <a:spLocks noGrp="1"/>
          </p:cNvSpPr>
          <p:nvPr>
            <p:ph idx="1"/>
          </p:nvPr>
        </p:nvSpPr>
        <p:spPr>
          <a:xfrm>
            <a:off x="381000" y="1600201"/>
            <a:ext cx="7772400" cy="4495800"/>
          </a:xfrm>
        </p:spPr>
        <p:txBody>
          <a:bodyPr>
            <a:normAutofit fontScale="92500" lnSpcReduction="10000"/>
          </a:bodyPr>
          <a:lstStyle/>
          <a:p>
            <a:pPr marL="342900" lvl="1" indent="-342900">
              <a:spcBef>
                <a:spcPts val="600"/>
              </a:spcBef>
            </a:pPr>
            <a:r>
              <a:rPr lang="en-US" altLang="en-US" dirty="0" smtClean="0">
                <a:solidFill>
                  <a:srgbClr val="6F172C"/>
                </a:solidFill>
                <a:ea typeface="ＭＳ Ｐゴシック" pitchFamily="34" charset="-128"/>
              </a:rPr>
              <a:t>Conflict Elements</a:t>
            </a:r>
          </a:p>
          <a:p>
            <a:pPr marL="742950" lvl="2" indent="-342900">
              <a:spcBef>
                <a:spcPts val="600"/>
              </a:spcBef>
            </a:pPr>
            <a:r>
              <a:rPr lang="en-US" altLang="en-US" dirty="0" smtClean="0">
                <a:solidFill>
                  <a:srgbClr val="00B0F0"/>
                </a:solidFill>
                <a:ea typeface="ＭＳ Ｐゴシック" pitchFamily="34" charset="-128"/>
              </a:rPr>
              <a:t>An expressed struggle</a:t>
            </a:r>
          </a:p>
          <a:p>
            <a:pPr marL="742950" lvl="2" indent="-342900">
              <a:spcBef>
                <a:spcPts val="600"/>
              </a:spcBef>
            </a:pPr>
            <a:r>
              <a:rPr lang="en-US" altLang="en-US" dirty="0" smtClean="0">
                <a:solidFill>
                  <a:srgbClr val="00B0F0"/>
                </a:solidFill>
                <a:ea typeface="ＭＳ Ｐゴシック" pitchFamily="34" charset="-128"/>
              </a:rPr>
              <a:t>Between at least two </a:t>
            </a:r>
            <a:r>
              <a:rPr lang="en-US" altLang="en-US" i="1" dirty="0" smtClean="0">
                <a:solidFill>
                  <a:srgbClr val="00B0F0"/>
                </a:solidFill>
                <a:ea typeface="ＭＳ Ｐゴシック" pitchFamily="34" charset="-128"/>
              </a:rPr>
              <a:t>interdependent</a:t>
            </a:r>
            <a:r>
              <a:rPr lang="en-US" altLang="en-US" dirty="0" smtClean="0">
                <a:solidFill>
                  <a:srgbClr val="00B0F0"/>
                </a:solidFill>
                <a:ea typeface="ＭＳ Ｐゴシック" pitchFamily="34" charset="-128"/>
              </a:rPr>
              <a:t> people </a:t>
            </a:r>
            <a:endParaRPr lang="en-US" altLang="en-US" dirty="0">
              <a:solidFill>
                <a:srgbClr val="00B0F0"/>
              </a:solidFill>
            </a:endParaRPr>
          </a:p>
          <a:p>
            <a:pPr marL="742950" lvl="2" indent="-342900">
              <a:spcBef>
                <a:spcPts val="600"/>
              </a:spcBef>
            </a:pPr>
            <a:r>
              <a:rPr lang="en-US" altLang="en-US" dirty="0" smtClean="0">
                <a:solidFill>
                  <a:srgbClr val="00B0F0"/>
                </a:solidFill>
                <a:ea typeface="ＭＳ Ｐゴシック" pitchFamily="34" charset="-128"/>
              </a:rPr>
              <a:t>Perceive Incompatible goals, scarce resources, and interference</a:t>
            </a:r>
          </a:p>
          <a:p>
            <a:pPr marL="742950" lvl="2" indent="-342900">
              <a:spcBef>
                <a:spcPts val="600"/>
              </a:spcBef>
            </a:pPr>
            <a:r>
              <a:rPr lang="en-US" altLang="en-US" dirty="0" smtClean="0">
                <a:solidFill>
                  <a:srgbClr val="00B0F0"/>
                </a:solidFill>
                <a:ea typeface="ＭＳ Ｐゴシック" pitchFamily="34" charset="-128"/>
              </a:rPr>
              <a:t>Achieving a goal</a:t>
            </a:r>
          </a:p>
          <a:p>
            <a:pPr marL="742950" lvl="2" indent="-342900">
              <a:spcBef>
                <a:spcPts val="600"/>
              </a:spcBef>
            </a:pPr>
            <a:endParaRPr lang="en-US" altLang="en-US" dirty="0" smtClean="0">
              <a:solidFill>
                <a:srgbClr val="6F172C"/>
              </a:solidFill>
              <a:ea typeface="ＭＳ Ｐゴシック" pitchFamily="34" charset="-128"/>
            </a:endParaRPr>
          </a:p>
          <a:p>
            <a:pPr marL="742950" lvl="2" indent="-342900">
              <a:spcBef>
                <a:spcPts val="600"/>
              </a:spcBef>
            </a:pPr>
            <a:endParaRPr lang="en-US" altLang="en-US" dirty="0">
              <a:solidFill>
                <a:srgbClr val="6F172C"/>
              </a:solidFill>
              <a:ea typeface="ＭＳ Ｐゴシック" pitchFamily="34" charset="-128"/>
            </a:endParaRPr>
          </a:p>
          <a:p>
            <a:pPr marL="742950" lvl="2" indent="-342900">
              <a:spcBef>
                <a:spcPts val="600"/>
              </a:spcBef>
            </a:pPr>
            <a:endParaRPr lang="en-US" altLang="en-US" dirty="0" smtClean="0">
              <a:solidFill>
                <a:srgbClr val="6F172C"/>
              </a:solidFill>
              <a:ea typeface="ＭＳ Ｐゴシック" pitchFamily="34" charset="-128"/>
            </a:endParaRPr>
          </a:p>
          <a:p>
            <a:pPr marL="742950" lvl="2" indent="-342900">
              <a:spcBef>
                <a:spcPts val="600"/>
              </a:spcBef>
            </a:pPr>
            <a:endParaRPr lang="en-US" altLang="en-US" dirty="0" smtClean="0">
              <a:solidFill>
                <a:srgbClr val="6F172C"/>
              </a:solidFill>
              <a:ea typeface="ＭＳ Ｐゴシック" pitchFamily="34" charset="-128"/>
            </a:endParaRPr>
          </a:p>
          <a:p>
            <a:pPr marL="742950" lvl="2" indent="-342900">
              <a:spcBef>
                <a:spcPts val="600"/>
              </a:spcBef>
              <a:buNone/>
            </a:pPr>
            <a:endParaRPr lang="en-US" altLang="en-US" sz="1600" b="1" dirty="0" smtClean="0">
              <a:ea typeface="ＭＳ Ｐゴシック" pitchFamily="34" charset="-128"/>
            </a:endParaRPr>
          </a:p>
          <a:p>
            <a:pPr marL="742950" lvl="2" indent="-342900">
              <a:spcBef>
                <a:spcPts val="600"/>
              </a:spcBef>
              <a:buNone/>
            </a:pPr>
            <a:r>
              <a:rPr lang="en-US" altLang="en-US" sz="1600" b="1" dirty="0" smtClean="0">
                <a:solidFill>
                  <a:srgbClr val="002060"/>
                </a:solidFill>
                <a:ea typeface="ＭＳ Ｐゴシック" pitchFamily="34" charset="-128"/>
              </a:rPr>
              <a:t>			</a:t>
            </a:r>
            <a:r>
              <a:rPr lang="en-US" altLang="en-US" sz="2200" b="1" dirty="0" smtClean="0">
                <a:solidFill>
                  <a:srgbClr val="002060"/>
                </a:solidFill>
                <a:ea typeface="ＭＳ Ｐゴシック" pitchFamily="34" charset="-128"/>
              </a:rPr>
              <a:t>Figure</a:t>
            </a:r>
            <a:r>
              <a:rPr lang="en-US" altLang="en-US" sz="2200" dirty="0" smtClean="0">
                <a:solidFill>
                  <a:srgbClr val="002060"/>
                </a:solidFill>
                <a:ea typeface="ＭＳ Ｐゴシック" pitchFamily="34" charset="-128"/>
              </a:rPr>
              <a:t> </a:t>
            </a:r>
            <a:r>
              <a:rPr lang="en-US" altLang="en-US" sz="2200" b="1" dirty="0" smtClean="0">
                <a:solidFill>
                  <a:srgbClr val="002060"/>
                </a:solidFill>
                <a:ea typeface="ＭＳ Ｐゴシック" pitchFamily="34" charset="-128"/>
              </a:rPr>
              <a:t>8.1</a:t>
            </a:r>
            <a:r>
              <a:rPr lang="en-US" altLang="en-US" sz="2200" dirty="0" smtClean="0">
                <a:solidFill>
                  <a:srgbClr val="002060"/>
                </a:solidFill>
                <a:ea typeface="ＭＳ Ｐゴシック" pitchFamily="34" charset="-128"/>
              </a:rPr>
              <a:t> The Struggle Spectrum</a:t>
            </a:r>
          </a:p>
        </p:txBody>
      </p:sp>
      <p:pic>
        <p:nvPicPr>
          <p:cNvPr id="1026" name="Picture 2" descr="An arrow pointing left and right, and labeled within the arrow from left to right: Mild Differences, Disagreement, Dispute, Campaign, Litigation, Fight"/>
          <p:cNvPicPr>
            <a:picLocks noChangeAspect="1" noChangeArrowheads="1"/>
          </p:cNvPicPr>
          <p:nvPr/>
        </p:nvPicPr>
        <p:blipFill>
          <a:blip r:embed="rId3" cstate="print"/>
          <a:srcRect r="8071" b="51163"/>
          <a:stretch>
            <a:fillRect/>
          </a:stretch>
        </p:blipFill>
        <p:spPr bwMode="auto">
          <a:xfrm>
            <a:off x="101600" y="4495800"/>
            <a:ext cx="8737600" cy="1092200"/>
          </a:xfrm>
          <a:prstGeom prst="rect">
            <a:avLst/>
          </a:prstGeom>
          <a:noFill/>
          <a:ln w="9525">
            <a:noFill/>
            <a:miter lim="800000"/>
            <a:headEnd/>
            <a:tailEnd/>
          </a:ln>
        </p:spPr>
      </p:pic>
    </p:spTree>
    <p:extLst>
      <p:ext uri="{BB962C8B-B14F-4D97-AF65-F5344CB8AC3E}">
        <p14:creationId xmlns:p14="http://schemas.microsoft.com/office/powerpoint/2010/main" val="342616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pPr algn="l"/>
            <a:r>
              <a:rPr lang="en-US" sz="3600" dirty="0" smtClean="0"/>
              <a:t>Conflict Defined </a:t>
            </a:r>
            <a:r>
              <a:rPr lang="en-US" sz="2400" dirty="0" smtClean="0"/>
              <a:t>(3 of 5)</a:t>
            </a:r>
            <a:endParaRPr lang="en-US" sz="2400" dirty="0"/>
          </a:p>
        </p:txBody>
      </p:sp>
      <p:sp>
        <p:nvSpPr>
          <p:cNvPr id="3" name="Content Placeholder 2"/>
          <p:cNvSpPr>
            <a:spLocks noGrp="1"/>
          </p:cNvSpPr>
          <p:nvPr>
            <p:ph idx="1"/>
          </p:nvPr>
        </p:nvSpPr>
        <p:spPr>
          <a:xfrm>
            <a:off x="533400" y="3628544"/>
            <a:ext cx="3810000" cy="1371600"/>
          </a:xfrm>
        </p:spPr>
        <p:txBody>
          <a:bodyPr>
            <a:noAutofit/>
          </a:bodyPr>
          <a:lstStyle/>
          <a:p>
            <a:pPr marL="0" indent="0" algn="r">
              <a:buNone/>
            </a:pPr>
            <a:r>
              <a:rPr lang="en-US" sz="2000" dirty="0" smtClean="0">
                <a:solidFill>
                  <a:srgbClr val="002060"/>
                </a:solidFill>
              </a:rPr>
              <a:t>Unresolved and poorly managed interpersonal conflict is a significant predictor of an unsatisfactory interpersonal relationship.</a:t>
            </a:r>
            <a:endParaRPr lang="en-US" sz="2000" dirty="0">
              <a:solidFill>
                <a:srgbClr val="002060"/>
              </a:solidFill>
            </a:endParaRPr>
          </a:p>
        </p:txBody>
      </p:sp>
      <p:pic>
        <p:nvPicPr>
          <p:cNvPr id="2050" name="Picture 2" descr="A man and woman sitting on a couch, with the man throwing his hands in the air and the woman pointing her finger at him. "/>
          <p:cNvPicPr>
            <a:picLocks noChangeAspect="1" noChangeArrowheads="1"/>
          </p:cNvPicPr>
          <p:nvPr/>
        </p:nvPicPr>
        <p:blipFill>
          <a:blip r:embed="rId2" cstate="print"/>
          <a:srcRect/>
          <a:stretch>
            <a:fillRect/>
          </a:stretch>
        </p:blipFill>
        <p:spPr bwMode="auto">
          <a:xfrm>
            <a:off x="4396388" y="1981200"/>
            <a:ext cx="4265159" cy="3269289"/>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4000" dirty="0" smtClean="0"/>
              <a:t>Co</a:t>
            </a:r>
            <a:r>
              <a:rPr lang="en-US" sz="3600" dirty="0" smtClean="0"/>
              <a:t>nflict Defined </a:t>
            </a:r>
            <a:r>
              <a:rPr lang="en-US" sz="2400" dirty="0" smtClean="0"/>
              <a:t>(4 of 5) </a:t>
            </a:r>
            <a:endParaRPr lang="en-US" sz="1400" dirty="0"/>
          </a:p>
        </p:txBody>
      </p:sp>
      <p:sp>
        <p:nvSpPr>
          <p:cNvPr id="3" name="Content Placeholder 2"/>
          <p:cNvSpPr>
            <a:spLocks noGrp="1"/>
          </p:cNvSpPr>
          <p:nvPr>
            <p:ph idx="1"/>
          </p:nvPr>
        </p:nvSpPr>
        <p:spPr>
          <a:xfrm>
            <a:off x="381000" y="1600201"/>
            <a:ext cx="7772400" cy="4495800"/>
          </a:xfrm>
        </p:spPr>
        <p:txBody>
          <a:bodyPr>
            <a:normAutofit fontScale="70000" lnSpcReduction="20000"/>
          </a:bodyPr>
          <a:lstStyle/>
          <a:p>
            <a:pPr marL="342900" lvl="1" indent="-342900">
              <a:spcBef>
                <a:spcPts val="600"/>
              </a:spcBef>
            </a:pPr>
            <a:r>
              <a:rPr lang="en-US" altLang="en-US" i="1" dirty="0" smtClean="0">
                <a:solidFill>
                  <a:srgbClr val="6F172C"/>
                </a:solidFill>
                <a:ea typeface="ＭＳ Ｐゴシック" pitchFamily="34" charset="-128"/>
              </a:rPr>
              <a:t>Conflict Triggers</a:t>
            </a:r>
          </a:p>
          <a:p>
            <a:pPr marL="742950" lvl="2" indent="-342900">
              <a:spcBef>
                <a:spcPts val="600"/>
              </a:spcBef>
            </a:pPr>
            <a:r>
              <a:rPr lang="en-US" altLang="en-US" dirty="0" smtClean="0">
                <a:solidFill>
                  <a:srgbClr val="00B0F0"/>
                </a:solidFill>
                <a:ea typeface="ＭＳ Ｐゴシック" pitchFamily="34" charset="-128"/>
              </a:rPr>
              <a:t>Criticism</a:t>
            </a:r>
          </a:p>
          <a:p>
            <a:pPr marL="742950" lvl="2" indent="-342900">
              <a:spcBef>
                <a:spcPts val="600"/>
              </a:spcBef>
            </a:pPr>
            <a:r>
              <a:rPr lang="en-US" altLang="en-US" dirty="0" smtClean="0">
                <a:solidFill>
                  <a:srgbClr val="00B0F0"/>
                </a:solidFill>
                <a:ea typeface="ＭＳ Ｐゴシック" pitchFamily="34" charset="-128"/>
              </a:rPr>
              <a:t>Feeling entitled</a:t>
            </a:r>
          </a:p>
          <a:p>
            <a:pPr marL="742950" lvl="2" indent="-342900">
              <a:spcBef>
                <a:spcPts val="600"/>
              </a:spcBef>
            </a:pPr>
            <a:r>
              <a:rPr lang="en-US" altLang="en-US" dirty="0" smtClean="0">
                <a:solidFill>
                  <a:srgbClr val="00B0F0"/>
                </a:solidFill>
                <a:ea typeface="ＭＳ Ｐゴシック" pitchFamily="34" charset="-128"/>
              </a:rPr>
              <a:t>Perceived lack of fairness</a:t>
            </a:r>
          </a:p>
          <a:p>
            <a:pPr marL="742950" lvl="2" indent="-342900">
              <a:spcBef>
                <a:spcPts val="600"/>
              </a:spcBef>
            </a:pPr>
            <a:r>
              <a:rPr lang="en-US" altLang="en-US" dirty="0" smtClean="0">
                <a:solidFill>
                  <a:srgbClr val="00B0F0"/>
                </a:solidFill>
                <a:ea typeface="ＭＳ Ｐゴシック" pitchFamily="34" charset="-128"/>
              </a:rPr>
              <a:t>More perceived costs than rewards</a:t>
            </a:r>
          </a:p>
          <a:p>
            <a:pPr marL="742950" lvl="2" indent="-342900">
              <a:spcBef>
                <a:spcPts val="600"/>
              </a:spcBef>
            </a:pPr>
            <a:r>
              <a:rPr lang="en-US" altLang="en-US" dirty="0" smtClean="0">
                <a:solidFill>
                  <a:srgbClr val="00B0F0"/>
                </a:solidFill>
                <a:ea typeface="ＭＳ Ｐゴシック" pitchFamily="34" charset="-128"/>
              </a:rPr>
              <a:t>Different perspectives</a:t>
            </a:r>
          </a:p>
          <a:p>
            <a:pPr marL="742950" lvl="2" indent="-342900">
              <a:spcBef>
                <a:spcPts val="600"/>
              </a:spcBef>
            </a:pPr>
            <a:r>
              <a:rPr lang="en-US" dirty="0"/>
              <a:t>People may have different perspectives about power (who is in charge), social issues (such as politics and religion), personal flaws (such as using drugs or alcohol, smoking, or laziness), distrust (concern about whether one person is telling the truth), intimacy (differences about the frequency and timing of sex), and personal distance (as evidenced by the amount of time each person commits to the relationship)</a:t>
            </a:r>
            <a:endParaRPr lang="en-US" altLang="en-US" dirty="0" smtClean="0">
              <a:solidFill>
                <a:srgbClr val="00B0F0"/>
              </a:solidFill>
              <a:ea typeface="ＭＳ Ｐゴシック" pitchFamily="34" charset="-128"/>
            </a:endParaRPr>
          </a:p>
          <a:p>
            <a:pPr marL="742950" lvl="2" indent="-342900">
              <a:spcBef>
                <a:spcPts val="600"/>
              </a:spcBef>
            </a:pPr>
            <a:r>
              <a:rPr lang="en-US" altLang="en-US" dirty="0" smtClean="0">
                <a:solidFill>
                  <a:srgbClr val="00B0F0"/>
                </a:solidFill>
                <a:ea typeface="ＭＳ Ｐゴシック" pitchFamily="34" charset="-128"/>
              </a:rPr>
              <a:t>Stress and lack of rest</a:t>
            </a:r>
          </a:p>
          <a:p>
            <a:pPr marL="742950" lvl="2" indent="-342900">
              <a:spcBef>
                <a:spcPts val="600"/>
              </a:spcBef>
            </a:pPr>
            <a:r>
              <a:rPr lang="en-US" altLang="en-US" i="1" dirty="0" smtClean="0">
                <a:solidFill>
                  <a:srgbClr val="00B0F0"/>
                </a:solidFill>
                <a:ea typeface="ＭＳ Ｐゴシック" pitchFamily="34" charset="-128"/>
              </a:rPr>
              <a:t>Dialectical tension</a:t>
            </a:r>
          </a:p>
          <a:p>
            <a:pPr marL="1200150" lvl="3" indent="-342900">
              <a:spcBef>
                <a:spcPts val="600"/>
              </a:spcBef>
            </a:pPr>
            <a:r>
              <a:rPr lang="en-US" altLang="en-US" dirty="0" smtClean="0">
                <a:solidFill>
                  <a:srgbClr val="00B0F0"/>
                </a:solidFill>
                <a:ea typeface="ＭＳ Ｐゴシック" pitchFamily="34" charset="-128"/>
              </a:rPr>
              <a:t>Being separate and connected</a:t>
            </a:r>
          </a:p>
          <a:p>
            <a:pPr marL="1200150" lvl="3" indent="-342900">
              <a:spcBef>
                <a:spcPts val="600"/>
              </a:spcBef>
            </a:pPr>
            <a:r>
              <a:rPr lang="en-US" altLang="en-US" dirty="0" smtClean="0">
                <a:solidFill>
                  <a:srgbClr val="00B0F0"/>
                </a:solidFill>
                <a:ea typeface="ＭＳ Ｐゴシック" pitchFamily="34" charset="-128"/>
              </a:rPr>
              <a:t>Being open and closed</a:t>
            </a:r>
          </a:p>
        </p:txBody>
      </p:sp>
    </p:spTree>
    <p:extLst>
      <p:ext uri="{BB962C8B-B14F-4D97-AF65-F5344CB8AC3E}">
        <p14:creationId xmlns:p14="http://schemas.microsoft.com/office/powerpoint/2010/main" val="342616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Defined </a:t>
            </a:r>
            <a:r>
              <a:rPr lang="en-US" sz="2400" dirty="0" smtClean="0"/>
              <a:t>(5 of </a:t>
            </a:r>
            <a:r>
              <a:rPr lang="en-US" sz="2400" dirty="0"/>
              <a:t>5</a:t>
            </a:r>
            <a:r>
              <a:rPr lang="en-US" sz="2400" dirty="0" smtClean="0"/>
              <a:t>) </a:t>
            </a:r>
            <a:endParaRPr lang="en-US" sz="1400" dirty="0"/>
          </a:p>
        </p:txBody>
      </p:sp>
      <p:sp>
        <p:nvSpPr>
          <p:cNvPr id="3" name="Content Placeholder 2"/>
          <p:cNvSpPr>
            <a:spLocks noGrp="1"/>
          </p:cNvSpPr>
          <p:nvPr>
            <p:ph idx="1"/>
          </p:nvPr>
        </p:nvSpPr>
        <p:spPr>
          <a:xfrm>
            <a:off x="381000" y="1600201"/>
            <a:ext cx="7772400" cy="4495800"/>
          </a:xfrm>
        </p:spPr>
        <p:txBody>
          <a:bodyPr>
            <a:normAutofit/>
          </a:bodyPr>
          <a:lstStyle/>
          <a:p>
            <a:pPr marL="342900" lvl="1" indent="-342900">
              <a:spcBef>
                <a:spcPts val="600"/>
              </a:spcBef>
            </a:pPr>
            <a:r>
              <a:rPr lang="en-US" altLang="en-US" dirty="0" smtClean="0">
                <a:solidFill>
                  <a:srgbClr val="6F172C"/>
                </a:solidFill>
                <a:ea typeface="ＭＳ Ｐゴシック" pitchFamily="34" charset="-128"/>
              </a:rPr>
              <a:t>Conflict as a Process</a:t>
            </a:r>
          </a:p>
          <a:p>
            <a:pPr marL="742950" lvl="2" indent="-342900">
              <a:spcBef>
                <a:spcPts val="600"/>
              </a:spcBef>
            </a:pPr>
            <a:r>
              <a:rPr lang="en-US" altLang="en-US" dirty="0" smtClean="0">
                <a:ea typeface="ＭＳ Ｐゴシック" pitchFamily="34" charset="-128"/>
              </a:rPr>
              <a:t>Conflict has a source, beginning, middle, end and aftermath.</a:t>
            </a:r>
          </a:p>
          <a:p>
            <a:pPr marL="1200150" lvl="3" indent="-342900">
              <a:spcBef>
                <a:spcPts val="600"/>
              </a:spcBef>
            </a:pPr>
            <a:r>
              <a:rPr lang="en-US" altLang="en-US" dirty="0" smtClean="0">
                <a:solidFill>
                  <a:srgbClr val="00B0F0"/>
                </a:solidFill>
                <a:ea typeface="ＭＳ Ｐゴシック" pitchFamily="34" charset="-128"/>
              </a:rPr>
              <a:t>Source: prior conditions</a:t>
            </a:r>
          </a:p>
          <a:p>
            <a:pPr marL="1200150" lvl="3" indent="-342900">
              <a:spcBef>
                <a:spcPts val="600"/>
              </a:spcBef>
            </a:pPr>
            <a:r>
              <a:rPr lang="en-US" altLang="en-US" dirty="0" smtClean="0">
                <a:solidFill>
                  <a:srgbClr val="00B0F0"/>
                </a:solidFill>
                <a:ea typeface="ＭＳ Ｐゴシック" pitchFamily="34" charset="-128"/>
              </a:rPr>
              <a:t>Beginning: frustration awareness</a:t>
            </a:r>
          </a:p>
          <a:p>
            <a:pPr marL="1200150" lvl="3" indent="-342900">
              <a:spcBef>
                <a:spcPts val="600"/>
              </a:spcBef>
            </a:pPr>
            <a:r>
              <a:rPr lang="en-US" altLang="en-US" dirty="0" smtClean="0">
                <a:solidFill>
                  <a:srgbClr val="00B0F0"/>
                </a:solidFill>
                <a:ea typeface="ＭＳ Ｐゴシック" pitchFamily="34" charset="-128"/>
              </a:rPr>
              <a:t>Middle: active conflict (expressed)</a:t>
            </a:r>
          </a:p>
          <a:p>
            <a:pPr marL="1200150" lvl="3" indent="-342900">
              <a:spcBef>
                <a:spcPts val="600"/>
              </a:spcBef>
            </a:pPr>
            <a:r>
              <a:rPr lang="en-US" altLang="en-US" dirty="0" smtClean="0">
                <a:solidFill>
                  <a:srgbClr val="00B0F0"/>
                </a:solidFill>
                <a:ea typeface="ＭＳ Ｐゴシック" pitchFamily="34" charset="-128"/>
              </a:rPr>
              <a:t>End: resolution (management)</a:t>
            </a:r>
          </a:p>
          <a:p>
            <a:pPr marL="1200150" lvl="3" indent="-342900">
              <a:spcBef>
                <a:spcPts val="600"/>
              </a:spcBef>
            </a:pPr>
            <a:r>
              <a:rPr lang="en-US" altLang="en-US" dirty="0" smtClean="0">
                <a:solidFill>
                  <a:srgbClr val="00B0F0"/>
                </a:solidFill>
                <a:ea typeface="ＭＳ Ｐゴシック" pitchFamily="34" charset="-128"/>
              </a:rPr>
              <a:t>Aftermath: follow-up</a:t>
            </a:r>
          </a:p>
          <a:p>
            <a:pPr marL="742950" lvl="2" indent="-342900">
              <a:spcBef>
                <a:spcPts val="600"/>
              </a:spcBef>
            </a:pPr>
            <a:r>
              <a:rPr lang="en-US" altLang="en-US" i="1" dirty="0" smtClean="0">
                <a:solidFill>
                  <a:srgbClr val="00B0F0"/>
                </a:solidFill>
                <a:ea typeface="ＭＳ Ｐゴシック" pitchFamily="34" charset="-128"/>
              </a:rPr>
              <a:t>Constructive conflict</a:t>
            </a:r>
          </a:p>
          <a:p>
            <a:pPr marL="742950" lvl="2" indent="-342900">
              <a:spcBef>
                <a:spcPts val="600"/>
              </a:spcBef>
            </a:pPr>
            <a:r>
              <a:rPr lang="en-US" altLang="en-US" i="1" dirty="0" smtClean="0">
                <a:solidFill>
                  <a:srgbClr val="00B0F0"/>
                </a:solidFill>
                <a:ea typeface="ＭＳ Ｐゴシック" pitchFamily="34" charset="-128"/>
              </a:rPr>
              <a:t>Destructive conflict</a:t>
            </a:r>
          </a:p>
        </p:txBody>
      </p:sp>
    </p:spTree>
    <p:extLst>
      <p:ext uri="{BB962C8B-B14F-4D97-AF65-F5344CB8AC3E}">
        <p14:creationId xmlns:p14="http://schemas.microsoft.com/office/powerpoint/2010/main" val="342616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3600" dirty="0" smtClean="0"/>
              <a:t>Conflict Myths </a:t>
            </a:r>
            <a:r>
              <a:rPr lang="en-US" sz="2400" dirty="0" smtClean="0"/>
              <a:t>(1 of 2)</a:t>
            </a:r>
            <a:r>
              <a:rPr lang="en-US" dirty="0" smtClean="0"/>
              <a:t/>
            </a:r>
            <a:br>
              <a:rPr lang="en-US" dirty="0" smtClean="0"/>
            </a:br>
            <a:r>
              <a:rPr lang="en-US" sz="1400" dirty="0" smtClean="0"/>
              <a:t>8.2 Identify commonly held myths about interpersonal conflicts.</a:t>
            </a:r>
            <a:endParaRPr lang="en-US" sz="1400" dirty="0"/>
          </a:p>
        </p:txBody>
      </p:sp>
      <p:sp>
        <p:nvSpPr>
          <p:cNvPr id="3" name="Content Placeholder 2"/>
          <p:cNvSpPr>
            <a:spLocks noGrp="1"/>
          </p:cNvSpPr>
          <p:nvPr>
            <p:ph idx="1"/>
          </p:nvPr>
        </p:nvSpPr>
        <p:spPr>
          <a:xfrm>
            <a:off x="381000" y="1600200"/>
            <a:ext cx="8229600" cy="4525963"/>
          </a:xfrm>
        </p:spPr>
        <p:txBody>
          <a:bodyPr>
            <a:normAutofit/>
          </a:bodyPr>
          <a:lstStyle/>
          <a:p>
            <a:pPr marL="342900" lvl="1" indent="-342900">
              <a:spcBef>
                <a:spcPts val="600"/>
              </a:spcBef>
            </a:pPr>
            <a:r>
              <a:rPr lang="en-US" dirty="0" smtClean="0">
                <a:solidFill>
                  <a:srgbClr val="6F172C"/>
                </a:solidFill>
                <a:ea typeface="ＭＳ Ｐゴシック" pitchFamily="34" charset="-128"/>
              </a:rPr>
              <a:t>Four major conflict myths</a:t>
            </a:r>
          </a:p>
          <a:p>
            <a:pPr marL="742950" lvl="2" indent="-342900">
              <a:spcBef>
                <a:spcPts val="1200"/>
              </a:spcBef>
            </a:pPr>
            <a:r>
              <a:rPr lang="en-US" dirty="0" smtClean="0">
                <a:ea typeface="ＭＳ Ｐゴシック" pitchFamily="34" charset="-128"/>
              </a:rPr>
              <a:t>Myth 1: Conflict Is Always a Sign of a Poor Interpersonal Relationship</a:t>
            </a:r>
          </a:p>
          <a:p>
            <a:pPr marL="1200150" lvl="3" indent="-342900">
              <a:spcBef>
                <a:spcPts val="1200"/>
              </a:spcBef>
            </a:pPr>
            <a:r>
              <a:rPr lang="en-US" dirty="0">
                <a:solidFill>
                  <a:srgbClr val="00B0F0"/>
                </a:solidFill>
                <a:ea typeface="ＭＳ Ｐゴシック" pitchFamily="34" charset="-128"/>
              </a:rPr>
              <a:t>Conflict is a normal part of all interpersonal </a:t>
            </a:r>
            <a:r>
              <a:rPr lang="en-US" dirty="0" smtClean="0">
                <a:solidFill>
                  <a:srgbClr val="00B0F0"/>
                </a:solidFill>
                <a:ea typeface="ＭＳ Ｐゴシック" pitchFamily="34" charset="-128"/>
              </a:rPr>
              <a:t>relationships.</a:t>
            </a:r>
          </a:p>
          <a:p>
            <a:pPr marL="1200150" lvl="3" indent="-342900">
              <a:spcBef>
                <a:spcPts val="1200"/>
              </a:spcBef>
            </a:pPr>
            <a:r>
              <a:rPr lang="en-US" dirty="0" smtClean="0">
                <a:solidFill>
                  <a:srgbClr val="00B0F0"/>
                </a:solidFill>
              </a:rPr>
              <a:t>Overly </a:t>
            </a:r>
            <a:r>
              <a:rPr lang="en-US" dirty="0">
                <a:solidFill>
                  <a:srgbClr val="00B0F0"/>
                </a:solidFill>
              </a:rPr>
              <a:t>polite, stilted conversation is more likely to signal a problem than are periodic disagreements.</a:t>
            </a:r>
            <a:endParaRPr lang="en-US" dirty="0" smtClean="0">
              <a:solidFill>
                <a:srgbClr val="00B0F0"/>
              </a:solidFill>
              <a:ea typeface="ＭＳ Ｐゴシック" pitchFamily="34" charset="-128"/>
            </a:endParaRPr>
          </a:p>
          <a:p>
            <a:pPr marL="742950" lvl="2" indent="-342900">
              <a:spcBef>
                <a:spcPts val="1200"/>
              </a:spcBef>
            </a:pPr>
            <a:r>
              <a:rPr lang="en-US" dirty="0" smtClean="0">
                <a:ea typeface="ＭＳ Ｐゴシック" pitchFamily="34" charset="-128"/>
              </a:rPr>
              <a:t>Myth 2: Conflict Can Always Be Avoided</a:t>
            </a:r>
          </a:p>
          <a:p>
            <a:pPr marL="1200150" lvl="3" indent="-342900">
              <a:spcBef>
                <a:spcPts val="1200"/>
              </a:spcBef>
            </a:pPr>
            <a:r>
              <a:rPr lang="en-US" dirty="0">
                <a:solidFill>
                  <a:srgbClr val="00B0F0"/>
                </a:solidFill>
                <a:ea typeface="ＭＳ Ｐゴシック" pitchFamily="34" charset="-128"/>
              </a:rPr>
              <a:t>Different perspectives mean that we won’t always see eye to </a:t>
            </a:r>
            <a:r>
              <a:rPr lang="en-US" dirty="0" smtClean="0">
                <a:solidFill>
                  <a:srgbClr val="00B0F0"/>
                </a:solidFill>
                <a:ea typeface="ＭＳ Ｐゴシック" pitchFamily="34" charset="-128"/>
              </a:rPr>
              <a:t>eye.</a:t>
            </a:r>
          </a:p>
        </p:txBody>
      </p:sp>
    </p:spTree>
    <p:extLst>
      <p:ext uri="{BB962C8B-B14F-4D97-AF65-F5344CB8AC3E}">
        <p14:creationId xmlns:p14="http://schemas.microsoft.com/office/powerpoint/2010/main" val="342616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295400"/>
          </a:xfrm>
        </p:spPr>
        <p:txBody>
          <a:bodyPr/>
          <a:lstStyle/>
          <a:p>
            <a:pPr marL="0" indent="0" algn="l">
              <a:spcBef>
                <a:spcPts val="600"/>
              </a:spcBef>
            </a:pPr>
            <a:r>
              <a:rPr lang="en-US" sz="4000" dirty="0" smtClean="0"/>
              <a:t>Conflict Myths </a:t>
            </a:r>
            <a:r>
              <a:rPr lang="en-US" sz="2400" dirty="0" smtClean="0"/>
              <a:t>(2 of 2)</a:t>
            </a:r>
            <a:endParaRPr lang="en-US" sz="1400" dirty="0"/>
          </a:p>
        </p:txBody>
      </p:sp>
      <p:sp>
        <p:nvSpPr>
          <p:cNvPr id="3" name="Content Placeholder 2"/>
          <p:cNvSpPr>
            <a:spLocks noGrp="1"/>
          </p:cNvSpPr>
          <p:nvPr>
            <p:ph idx="1"/>
          </p:nvPr>
        </p:nvSpPr>
        <p:spPr>
          <a:xfrm>
            <a:off x="381000" y="1600200"/>
            <a:ext cx="8229600" cy="4525963"/>
          </a:xfrm>
        </p:spPr>
        <p:txBody>
          <a:bodyPr>
            <a:normAutofit lnSpcReduction="10000"/>
          </a:bodyPr>
          <a:lstStyle/>
          <a:p>
            <a:pPr marL="342900" lvl="1" indent="-342900">
              <a:spcBef>
                <a:spcPts val="600"/>
              </a:spcBef>
            </a:pPr>
            <a:r>
              <a:rPr lang="en-US" dirty="0">
                <a:solidFill>
                  <a:srgbClr val="6F172C"/>
                </a:solidFill>
                <a:ea typeface="ＭＳ Ｐゴシック" pitchFamily="34" charset="-128"/>
              </a:rPr>
              <a:t>Four major conflict myths</a:t>
            </a:r>
          </a:p>
          <a:p>
            <a:pPr marL="742950" lvl="2" indent="-342900">
              <a:spcBef>
                <a:spcPts val="600"/>
              </a:spcBef>
            </a:pPr>
            <a:r>
              <a:rPr lang="en-US" dirty="0" smtClean="0">
                <a:ea typeface="ＭＳ Ｐゴシック" pitchFamily="34" charset="-128"/>
              </a:rPr>
              <a:t>Myth 3: Conflict Always Occurs Because of Misunderstandings</a:t>
            </a:r>
          </a:p>
          <a:p>
            <a:pPr marL="1200150" lvl="3" indent="-342900">
              <a:spcBef>
                <a:spcPts val="600"/>
              </a:spcBef>
            </a:pPr>
            <a:r>
              <a:rPr lang="en-US" dirty="0" smtClean="0">
                <a:solidFill>
                  <a:srgbClr val="00B0F0"/>
                </a:solidFill>
                <a:ea typeface="ＭＳ Ｐゴシック" pitchFamily="34" charset="-128"/>
              </a:rPr>
              <a:t>A disagreement, rather than a misunderstanding, may be the trigger in a conflict.</a:t>
            </a:r>
          </a:p>
          <a:p>
            <a:pPr marL="742950" lvl="2" indent="-342900">
              <a:spcBef>
                <a:spcPts val="600"/>
              </a:spcBef>
            </a:pPr>
            <a:r>
              <a:rPr lang="en-US" dirty="0" smtClean="0">
                <a:ea typeface="ＭＳ Ｐゴシック" pitchFamily="34" charset="-128"/>
              </a:rPr>
              <a:t>Myth 4: Conflict Can Always Be Resolved</a:t>
            </a:r>
          </a:p>
          <a:p>
            <a:pPr marL="1200150" lvl="3" indent="-342900">
              <a:spcBef>
                <a:spcPts val="600"/>
              </a:spcBef>
            </a:pPr>
            <a:r>
              <a:rPr lang="en-US" dirty="0" smtClean="0">
                <a:solidFill>
                  <a:srgbClr val="00B0F0"/>
                </a:solidFill>
                <a:ea typeface="ＭＳ Ｐゴシック" pitchFamily="34" charset="-128"/>
              </a:rPr>
              <a:t>Some conflicts cannot be resolved; some disagreements are too intense.</a:t>
            </a:r>
          </a:p>
          <a:p>
            <a:pPr marL="1200150" lvl="3" indent="-342900">
              <a:spcBef>
                <a:spcPts val="600"/>
              </a:spcBef>
            </a:pPr>
            <a:r>
              <a:rPr lang="en-US" dirty="0">
                <a:solidFill>
                  <a:srgbClr val="00B0F0"/>
                </a:solidFill>
              </a:rPr>
              <a:t>Not all disagreements can be resolved by listening harder or paraphrasing your partner’s </a:t>
            </a:r>
            <a:r>
              <a:rPr lang="en-US" dirty="0" smtClean="0">
                <a:solidFill>
                  <a:srgbClr val="00B0F0"/>
                </a:solidFill>
              </a:rPr>
              <a:t>message.</a:t>
            </a:r>
          </a:p>
          <a:p>
            <a:pPr marL="1200150" lvl="3" indent="-342900">
              <a:spcBef>
                <a:spcPts val="600"/>
              </a:spcBef>
            </a:pPr>
            <a:r>
              <a:rPr lang="en-US" dirty="0" smtClean="0">
                <a:solidFill>
                  <a:srgbClr val="00B0F0"/>
                </a:solidFill>
              </a:rPr>
              <a:t>Some </a:t>
            </a:r>
            <a:r>
              <a:rPr lang="en-US" dirty="0">
                <a:solidFill>
                  <a:srgbClr val="00B0F0"/>
                </a:solidFill>
              </a:rPr>
              <a:t>disagreements are so intense, and the perceptions so fixed, that individuals may have to agree to disagree and live with it.</a:t>
            </a:r>
            <a:endParaRPr lang="en-US" dirty="0" smtClean="0">
              <a:solidFill>
                <a:srgbClr val="00B0F0"/>
              </a:solidFill>
              <a:ea typeface="ＭＳ Ｐゴシック" pitchFamily="34" charset="-128"/>
            </a:endParaRPr>
          </a:p>
        </p:txBody>
      </p:sp>
    </p:spTree>
    <p:extLst>
      <p:ext uri="{BB962C8B-B14F-4D97-AF65-F5344CB8AC3E}">
        <p14:creationId xmlns:p14="http://schemas.microsoft.com/office/powerpoint/2010/main" val="3426161666"/>
      </p:ext>
    </p:extLst>
  </p:cSld>
  <p:clrMapOvr>
    <a:masterClrMapping/>
  </p:clrMapOvr>
</p:sld>
</file>

<file path=ppt/theme/theme1.xml><?xml version="1.0" encoding="utf-8"?>
<a:theme xmlns:a="http://schemas.openxmlformats.org/drawingml/2006/main" name="Beebe8e_PPT_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Beebe8e_PPT_master</Template>
  <TotalTime>4256</TotalTime>
  <Words>2030</Words>
  <Application>Microsoft Office PowerPoint</Application>
  <PresentationFormat>On-screen Show (4:3)</PresentationFormat>
  <Paragraphs>252</Paragraphs>
  <Slides>30</Slides>
  <Notes>25</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Beebe8e_PPT_master</vt:lpstr>
      <vt:lpstr>Office Theme</vt:lpstr>
      <vt:lpstr>PowerPoint Presentation</vt:lpstr>
      <vt:lpstr>Learning Objectives After reading this chapter, you should be able to:</vt:lpstr>
      <vt:lpstr>Conflict Defined (1 of 5) 8.1 Define interpersonal conflict.</vt:lpstr>
      <vt:lpstr>Conflict Defined (2 of 5)</vt:lpstr>
      <vt:lpstr>Conflict Defined (3 of 5)</vt:lpstr>
      <vt:lpstr>Conflict Defined (4 of 5) </vt:lpstr>
      <vt:lpstr>Conflict Defined (5 of 5) </vt:lpstr>
      <vt:lpstr>Conflict Myths (1 of 2) 8.2 Identify commonly held myths about interpersonal conflicts.</vt:lpstr>
      <vt:lpstr>Conflict Myths (2 of 2)</vt:lpstr>
      <vt:lpstr>Conflict Types (1 of 2) 8.3  Compare and contrast three types of interpersonal conflict.</vt:lpstr>
      <vt:lpstr>Conflict Types (2 of 2)</vt:lpstr>
      <vt:lpstr>Conflict and Power (1 of 4) 8.4 Describe the relationship between conflict and power.</vt:lpstr>
      <vt:lpstr>Conflict and Power (2 of 4)</vt:lpstr>
      <vt:lpstr>Conflict and Power (3 of 4)</vt:lpstr>
      <vt:lpstr>Conflict and Power (4 of 4)</vt:lpstr>
      <vt:lpstr>Conflict Management Styles (1 of 6) 8.5 Describe five conflict management styles.</vt:lpstr>
      <vt:lpstr>Figure 8.2 Conflict Management Styles: The five conflict management styles in relation to concern for others and concern for self</vt:lpstr>
      <vt:lpstr>Conflict Management Styles (3 of 6)</vt:lpstr>
      <vt:lpstr>Conflict Management Styles (4 of 6)</vt:lpstr>
      <vt:lpstr>Conflict Management Styles (5 of 6)</vt:lpstr>
      <vt:lpstr>Conflict Management Styles (6 of 6)</vt:lpstr>
      <vt:lpstr>Conflict Management Skills (1 of 9) 8.5 Identify and use conflict management skills to help manage emotions, information, goals, and problems when attempting to resolve interpersonal differences.</vt:lpstr>
      <vt:lpstr>Conflict Management Skills (2 of 9)</vt:lpstr>
      <vt:lpstr>Conflict Management Skills (3 of 9)</vt:lpstr>
      <vt:lpstr>Conflict Management Skills (4 of 9)</vt:lpstr>
      <vt:lpstr>Conflict Management Skills (5 of 9)</vt:lpstr>
      <vt:lpstr>Conflict Management Skills (6 of 9)</vt:lpstr>
      <vt:lpstr>Conflict Management Skills (7 of 9)</vt:lpstr>
      <vt:lpstr>Conflict Management Skills (9 of 9)</vt:lpstr>
      <vt:lpstr>Conflict Management Skills (8 of 9)</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dc:creator>
  <cp:lastModifiedBy>JSA</cp:lastModifiedBy>
  <cp:revision>94</cp:revision>
  <dcterms:created xsi:type="dcterms:W3CDTF">2015-09-18T14:54:36Z</dcterms:created>
  <dcterms:modified xsi:type="dcterms:W3CDTF">2018-04-02T12:48:31Z</dcterms:modified>
</cp:coreProperties>
</file>